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0"/>
  </p:notesMasterIdLst>
  <p:handoutMasterIdLst>
    <p:handoutMasterId r:id="rId21"/>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58" r:id="rId18"/>
    <p:sldId id="274" r:id="rId1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A3B"/>
    <a:srgbClr val="D67024"/>
    <a:srgbClr val="CB8660"/>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3" d="100"/>
          <a:sy n="63" d="100"/>
        </p:scale>
        <p:origin x="84" y="558"/>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A8DBB9-FF4D-4FDA-AD34-27FA86519578}" type="datetime1">
              <a:rPr lang="zh-CN" altLang="en-US" smtClean="0"/>
              <a:t>2024/9/23</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1CCE20-FD2F-40C5-ABE3-3369F20AA0E6}" type="datetime1">
              <a:rPr lang="zh-CN" altLang="en-US" smtClean="0"/>
              <a:t>2024/9/23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CN" altLang="en-US"/>
              <a:t>单击此处编辑母版副标题样式</a:t>
            </a:r>
            <a:endParaRPr lang="en-US" dirty="0"/>
          </a:p>
        </p:txBody>
      </p:sp>
      <p:cxnSp>
        <p:nvCxnSpPr>
          <p:cNvPr id="9" name="直接连接符​​(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203234F-2943-4AD6-8E73-34C216403FC9}" type="datetime1">
              <a:rPr lang="zh-CN" altLang="en-US" smtClean="0"/>
              <a:t>2024/9/23</a:t>
            </a:fld>
            <a:endParaRPr lang="en-US" dirty="0"/>
          </a:p>
        </p:txBody>
      </p:sp>
      <p:sp>
        <p:nvSpPr>
          <p:cNvPr id="5" name="页脚占位符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灯片编号占位符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lIns="45720" tIns="0" rIns="45720" bIns="0"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6818B044-5115-4C63-8F06-0D627F0729F0}" type="datetime1">
              <a:rPr lang="zh-CN" altLang="en-US" smtClean="0"/>
              <a:t>2024/9/23</a:t>
            </a:fld>
            <a:endParaRPr lang="en-US" dirty="0"/>
          </a:p>
        </p:txBody>
      </p:sp>
      <p:sp>
        <p:nvSpPr>
          <p:cNvPr id="8" name="页脚占位符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灯片编号占位符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标题与文本">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垂直标题 1"/>
          <p:cNvSpPr>
            <a:spLocks noGrp="1"/>
          </p:cNvSpPr>
          <p:nvPr>
            <p:ph type="title" orient="vert"/>
          </p:nvPr>
        </p:nvSpPr>
        <p:spPr>
          <a:xfrm>
            <a:off x="8724900" y="412302"/>
            <a:ext cx="2628900" cy="5759898"/>
          </a:xfrm>
        </p:spPr>
        <p:txBody>
          <a:bodyPr vert="eaVert"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a:xfrm>
            <a:off x="838200" y="412302"/>
            <a:ext cx="7734300" cy="5759898"/>
          </a:xfrm>
        </p:spPr>
        <p:txBody>
          <a:bodyPr vert="eaVert" lIns="45720" tIns="0" rIns="45720" bIns="0"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0E476C3-78BD-40CB-9C6F-0D41DD7E1D50}" type="datetime1">
              <a:rPr lang="zh-CN" altLang="en-US" smtClean="0"/>
              <a:t>2024/9/23</a:t>
            </a:fld>
            <a:endParaRPr lang="en-US" dirty="0"/>
          </a:p>
        </p:txBody>
      </p:sp>
      <p:sp>
        <p:nvSpPr>
          <p:cNvPr id="8" name="页脚占位符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灯片编号占位符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A24A4C0A-F292-41BE-9CD1-530467B1B9F8}" type="datetime1">
              <a:rPr lang="zh-CN" altLang="en-US" smtClean="0"/>
              <a:t>2024/9/23</a:t>
            </a:fld>
            <a:endParaRPr lang="en-US" dirty="0"/>
          </a:p>
        </p:txBody>
      </p:sp>
      <p:sp>
        <p:nvSpPr>
          <p:cNvPr id="8" name="页脚占位符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灯片编号占位符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cxnSp>
        <p:nvCxnSpPr>
          <p:cNvPr id="9" name="直接连接符​​(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C31630FC-7090-4D1C-93D5-113C82941F4E}" type="datetime1">
              <a:rPr lang="zh-CN" altLang="en-US" smtClean="0"/>
              <a:t>2024/9/23</a:t>
            </a:fld>
            <a:endParaRPr lang="en-US" dirty="0"/>
          </a:p>
        </p:txBody>
      </p:sp>
      <p:sp>
        <p:nvSpPr>
          <p:cNvPr id="8" name="页脚占位符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灯片编号占位符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a:xfrm>
            <a:off x="1097280" y="286603"/>
            <a:ext cx="10058400" cy="1450757"/>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1097280" y="2120900"/>
            <a:ext cx="4639736" cy="3748193"/>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515944" y="2120900"/>
            <a:ext cx="4639736" cy="3748194"/>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2" name="日期占位符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81EDFCFC-F8E9-4049-95DD-C79391CC7BFF}" type="datetime1">
              <a:rPr lang="zh-CN" altLang="en-US" smtClean="0"/>
              <a:t>2024/9/23</a:t>
            </a:fld>
            <a:endParaRPr lang="en-US" dirty="0"/>
          </a:p>
        </p:txBody>
      </p:sp>
      <p:sp>
        <p:nvSpPr>
          <p:cNvPr id="9" name="页脚占位符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标题 9"/>
          <p:cNvSpPr>
            <a:spLocks noGrp="1"/>
          </p:cNvSpPr>
          <p:nvPr>
            <p:ph type="title"/>
          </p:nvPr>
        </p:nvSpPr>
        <p:spPr>
          <a:xfrm>
            <a:off x="1097280" y="286603"/>
            <a:ext cx="10058400" cy="1450757"/>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1097280" y="2958274"/>
            <a:ext cx="4639736" cy="2910821"/>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6" name="内容占位符 5"/>
          <p:cNvSpPr>
            <a:spLocks noGrp="1"/>
          </p:cNvSpPr>
          <p:nvPr>
            <p:ph sz="quarter" idx="4"/>
          </p:nvPr>
        </p:nvSpPr>
        <p:spPr>
          <a:xfrm>
            <a:off x="6515944" y="2958273"/>
            <a:ext cx="4639736" cy="2910821"/>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2" name="日期占位符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EFBE5E81-E012-42C1-892B-1E2892457684}" type="datetime1">
              <a:rPr lang="zh-CN" altLang="en-US" smtClean="0"/>
              <a:t>2024/9/23</a:t>
            </a:fld>
            <a:endParaRPr lang="en-US" dirty="0"/>
          </a:p>
        </p:txBody>
      </p:sp>
      <p:sp>
        <p:nvSpPr>
          <p:cNvPr id="11" name="页脚占位符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灯片编号占位符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6" name="日期占位符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A05DBCF-E3D4-4FC7-9203-C0C05B2BAA55}" type="datetime1">
              <a:rPr lang="zh-CN" altLang="en-US" smtClean="0"/>
              <a:t>2024/9/23</a:t>
            </a:fld>
            <a:endParaRPr lang="en-US" dirty="0"/>
          </a:p>
        </p:txBody>
      </p:sp>
      <p:sp>
        <p:nvSpPr>
          <p:cNvPr id="7" name="页脚占位符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灯片编号占位符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期占位符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4910A522-F0F5-43AE-870D-B1652467F5E7}" type="datetime1">
              <a:rPr lang="zh-CN" altLang="en-US" smtClean="0"/>
              <a:t>2024/9/23</a:t>
            </a:fld>
            <a:endParaRPr lang="en-US" dirty="0"/>
          </a:p>
        </p:txBody>
      </p:sp>
      <p:sp>
        <p:nvSpPr>
          <p:cNvPr id="3" name="页脚占位符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灯片编号占位符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5458984" y="812799"/>
            <a:ext cx="5928344" cy="5294757"/>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a:xfrm>
            <a:off x="643464" y="6446520"/>
            <a:ext cx="3517568" cy="365125"/>
          </a:xfrm>
        </p:spPr>
        <p:txBody>
          <a:bodyPr rtlCol="0"/>
          <a:lstStyle>
            <a:lvl1pPr algn="l">
              <a:defRPr/>
            </a:lvl1pPr>
          </a:lstStyle>
          <a:p>
            <a:pPr rtl="0"/>
            <a:fld id="{4571CF06-CFCF-4651-AD58-EA72AF9A9AA5}" type="datetime1">
              <a:rPr lang="zh-CN" altLang="en-US" smtClean="0"/>
              <a:t>2024/9/23</a:t>
            </a:fld>
            <a:endParaRPr lang="en-US" dirty="0"/>
          </a:p>
        </p:txBody>
      </p:sp>
      <p:sp>
        <p:nvSpPr>
          <p:cNvPr id="6" name="页脚占位符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幻灯片编号占位符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标题的图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图片占位符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en-US" dirty="0"/>
          </a:p>
        </p:txBody>
      </p:sp>
      <p:sp>
        <p:nvSpPr>
          <p:cNvPr id="2" name="标题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zh-CN" altLang="en-US"/>
              <a:t>单击此处编辑母版标题样式</a:t>
            </a:r>
            <a:endParaRPr lang="en-US" dirty="0"/>
          </a:p>
        </p:txBody>
      </p:sp>
      <p:sp>
        <p:nvSpPr>
          <p:cNvPr id="4" name="文本占位符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lvl1pPr>
              <a:defRPr/>
            </a:lvl1pPr>
          </a:lstStyle>
          <a:p>
            <a:pPr rtl="0"/>
            <a:fld id="{A78803E1-1726-4879-80E3-452B390141DD}" type="datetime1">
              <a:rPr lang="zh-CN" altLang="en-US" smtClean="0"/>
              <a:t>2024/9/23</a:t>
            </a:fld>
            <a:endParaRPr lang="en-US" dirty="0"/>
          </a:p>
        </p:txBody>
      </p:sp>
      <p:sp>
        <p:nvSpPr>
          <p:cNvPr id="6" name="页脚占位符 5"/>
          <p:cNvSpPr>
            <a:spLocks noGrp="1"/>
          </p:cNvSpPr>
          <p:nvPr>
            <p:ph type="ftr" sz="quarter" idx="11"/>
          </p:nvPr>
        </p:nvSpPr>
        <p:spPr>
          <a:xfrm>
            <a:off x="1097279" y="6446838"/>
            <a:ext cx="6818262" cy="365125"/>
          </a:xfrm>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占位符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endParaRPr lang="en-US" dirty="0"/>
          </a:p>
        </p:txBody>
      </p:sp>
      <p:sp>
        <p:nvSpPr>
          <p:cNvPr id="4" name="日期占位符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icrosoft YaHei UI" panose="020B0503020204020204" pitchFamily="34" charset="-122"/>
                <a:ea typeface="Microsoft YaHei UI" panose="020B0503020204020204" pitchFamily="34" charset="-122"/>
              </a:defRPr>
            </a:lvl1pPr>
          </a:lstStyle>
          <a:p>
            <a:fld id="{4ECCA8BC-1B61-46E2-9581-00FC2FDA063C}" type="datetime1">
              <a:rPr lang="zh-CN" altLang="en-US" smtClean="0"/>
              <a:t>2024/9/23</a:t>
            </a:fld>
            <a:endParaRPr lang="en-US" dirty="0"/>
          </a:p>
        </p:txBody>
      </p:sp>
      <p:sp>
        <p:nvSpPr>
          <p:cNvPr id="5" name="页脚占位符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cxnSp>
        <p:nvCxnSpPr>
          <p:cNvPr id="10" name="直接连接符​​(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新宋体" panose="02010609030101010101" pitchFamily="49" charset="-122"/>
          <a:ea typeface="新宋体" panose="02010609030101010101" pitchFamily="49" charset="-122"/>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长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n-US" altLang="zh-CN" sz="8000" dirty="0"/>
              <a:t>32</a:t>
            </a:r>
            <a:r>
              <a:rPr lang="zh-CN" altLang="en-US" sz="8000" dirty="0"/>
              <a:t>位可执行病毒编制技术</a:t>
            </a:r>
            <a:endParaRPr lang="zh-cn" sz="8000" dirty="0"/>
          </a:p>
        </p:txBody>
      </p:sp>
      <p:sp>
        <p:nvSpPr>
          <p:cNvPr id="3" name="副标题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zh-CN" altLang="en-US" sz="2400" dirty="0">
                <a:solidFill>
                  <a:schemeClr val="tx1">
                    <a:lumMod val="85000"/>
                    <a:lumOff val="15000"/>
                  </a:schemeClr>
                </a:solidFill>
              </a:rPr>
              <a:t>恶意代码分析与检测</a:t>
            </a:r>
            <a:r>
              <a:rPr lang="en-US" altLang="zh-CN" sz="2400" dirty="0">
                <a:solidFill>
                  <a:schemeClr val="tx1">
                    <a:lumMod val="85000"/>
                    <a:lumOff val="15000"/>
                  </a:schemeClr>
                </a:solidFill>
              </a:rPr>
              <a:t>——</a:t>
            </a:r>
            <a:r>
              <a:rPr lang="zh-CN" altLang="en-US" sz="2400" dirty="0">
                <a:solidFill>
                  <a:schemeClr val="tx1">
                    <a:lumMod val="85000"/>
                    <a:lumOff val="15000"/>
                  </a:schemeClr>
                </a:solidFill>
              </a:rPr>
              <a:t>传统计算机病毒</a:t>
            </a:r>
            <a:endParaRPr lang="zh-cn" sz="2400" dirty="0">
              <a:solidFill>
                <a:schemeClr val="tx1">
                  <a:lumMod val="85000"/>
                  <a:lumOff val="15000"/>
                </a:schemeClr>
              </a:solidFill>
            </a:endParaRPr>
          </a:p>
        </p:txBody>
      </p:sp>
      <p:pic>
        <p:nvPicPr>
          <p:cNvPr id="5" name="图片 4" descr="一张显示了建筑物、坐姿、长凳和侧边的图片&#10;&#10;说明自动生成">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直接连接符​​(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2C0581-78FB-4E83-A476-48939439C769}"/>
              </a:ext>
            </a:extLst>
          </p:cNvPr>
          <p:cNvSpPr>
            <a:spLocks noGrp="1"/>
          </p:cNvSpPr>
          <p:nvPr>
            <p:ph type="title"/>
          </p:nvPr>
        </p:nvSpPr>
        <p:spPr/>
        <p:txBody>
          <a:bodyPr/>
          <a:lstStyle/>
          <a:p>
            <a:r>
              <a:rPr lang="zh-CN" altLang="en-US" dirty="0"/>
              <a:t>搜索</a:t>
            </a:r>
            <a:r>
              <a:rPr lang="en-US" altLang="zh-CN" dirty="0"/>
              <a:t>kernel32.dll</a:t>
            </a:r>
            <a:r>
              <a:rPr lang="zh-CN" altLang="en-US" dirty="0"/>
              <a:t>基地址代码</a:t>
            </a:r>
          </a:p>
        </p:txBody>
      </p:sp>
      <p:pic>
        <p:nvPicPr>
          <p:cNvPr id="6" name="内容占位符 5">
            <a:extLst>
              <a:ext uri="{FF2B5EF4-FFF2-40B4-BE49-F238E27FC236}">
                <a16:creationId xmlns:a16="http://schemas.microsoft.com/office/drawing/2014/main" id="{4D7BEED3-3AEB-4B41-9BBB-F65C99BC9C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276760"/>
            <a:ext cx="10058400" cy="3423668"/>
          </a:xfrm>
        </p:spPr>
      </p:pic>
      <p:sp>
        <p:nvSpPr>
          <p:cNvPr id="4" name="日期占位符 3">
            <a:extLst>
              <a:ext uri="{FF2B5EF4-FFF2-40B4-BE49-F238E27FC236}">
                <a16:creationId xmlns:a16="http://schemas.microsoft.com/office/drawing/2014/main" id="{E0BAF681-3312-4DF3-80BC-DA35773E39E2}"/>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grpSp>
        <p:nvGrpSpPr>
          <p:cNvPr id="10" name="组合 9">
            <a:extLst>
              <a:ext uri="{FF2B5EF4-FFF2-40B4-BE49-F238E27FC236}">
                <a16:creationId xmlns:a16="http://schemas.microsoft.com/office/drawing/2014/main" id="{424E82EE-09C4-4277-8BDD-22A4420CD3FB}"/>
              </a:ext>
            </a:extLst>
          </p:cNvPr>
          <p:cNvGrpSpPr/>
          <p:nvPr/>
        </p:nvGrpSpPr>
        <p:grpSpPr>
          <a:xfrm>
            <a:off x="3657600" y="2781300"/>
            <a:ext cx="7997371" cy="1906814"/>
            <a:chOff x="3657600" y="2781300"/>
            <a:chExt cx="7997371" cy="1906814"/>
          </a:xfrm>
        </p:grpSpPr>
        <p:sp>
          <p:nvSpPr>
            <p:cNvPr id="8" name="矩形 7">
              <a:extLst>
                <a:ext uri="{FF2B5EF4-FFF2-40B4-BE49-F238E27FC236}">
                  <a16:creationId xmlns:a16="http://schemas.microsoft.com/office/drawing/2014/main" id="{0F7E6AF9-7350-43E5-A7B8-BB2EBE9D9D1C}"/>
                </a:ext>
              </a:extLst>
            </p:cNvPr>
            <p:cNvSpPr/>
            <p:nvPr/>
          </p:nvSpPr>
          <p:spPr>
            <a:xfrm>
              <a:off x="3657600" y="4426857"/>
              <a:ext cx="5733142" cy="261257"/>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9" name="思想气泡: 云 8">
              <a:extLst>
                <a:ext uri="{FF2B5EF4-FFF2-40B4-BE49-F238E27FC236}">
                  <a16:creationId xmlns:a16="http://schemas.microsoft.com/office/drawing/2014/main" id="{985A431F-EEC7-47DC-B229-50E509B5647F}"/>
                </a:ext>
              </a:extLst>
            </p:cNvPr>
            <p:cNvSpPr/>
            <p:nvPr/>
          </p:nvSpPr>
          <p:spPr>
            <a:xfrm>
              <a:off x="9390742" y="2781300"/>
              <a:ext cx="2264229" cy="983343"/>
            </a:xfrm>
            <a:prstGeom prst="cloudCallout">
              <a:avLst>
                <a:gd name="adj1" fmla="val -52243"/>
                <a:gd name="adj2" fmla="val 106780"/>
              </a:avLst>
            </a:prstGeom>
            <a:ln w="28575">
              <a:solidFill>
                <a:srgbClr val="BF6A3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solidFill>
                    <a:srgbClr val="BF6A3B"/>
                  </a:solidFill>
                  <a:latin typeface="黑体" panose="02010609060101010101" pitchFamily="49" charset="-122"/>
                  <a:ea typeface="黑体" panose="02010609060101010101" pitchFamily="49" charset="-122"/>
                </a:rPr>
                <a:t>计算出</a:t>
              </a:r>
              <a:r>
                <a:rPr lang="en-US" altLang="zh-CN" dirty="0">
                  <a:solidFill>
                    <a:srgbClr val="BF6A3B"/>
                  </a:solidFill>
                  <a:latin typeface="黑体" panose="02010609060101010101" pitchFamily="49" charset="-122"/>
                  <a:ea typeface="黑体" panose="02010609060101010101" pitchFamily="49" charset="-122"/>
                </a:rPr>
                <a:t>DLL</a:t>
              </a:r>
              <a:r>
                <a:rPr lang="zh-CN" altLang="en-US" dirty="0">
                  <a:solidFill>
                    <a:srgbClr val="BF6A3B"/>
                  </a:solidFill>
                  <a:latin typeface="黑体" panose="02010609060101010101" pitchFamily="49" charset="-122"/>
                  <a:ea typeface="黑体" panose="02010609060101010101" pitchFamily="49" charset="-122"/>
                </a:rPr>
                <a:t>加载的基地址</a:t>
              </a:r>
            </a:p>
          </p:txBody>
        </p:sp>
      </p:grpSp>
    </p:spTree>
    <p:extLst>
      <p:ext uri="{BB962C8B-B14F-4D97-AF65-F5344CB8AC3E}">
        <p14:creationId xmlns:p14="http://schemas.microsoft.com/office/powerpoint/2010/main" val="393243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EE8107-1F73-42B1-81F3-36F0523B98EF}"/>
              </a:ext>
            </a:extLst>
          </p:cNvPr>
          <p:cNvSpPr>
            <a:spLocks noGrp="1"/>
          </p:cNvSpPr>
          <p:nvPr>
            <p:ph type="title"/>
          </p:nvPr>
        </p:nvSpPr>
        <p:spPr/>
        <p:txBody>
          <a:bodyPr/>
          <a:lstStyle/>
          <a:p>
            <a:r>
              <a:rPr lang="zh-CN" altLang="en-US" dirty="0"/>
              <a:t>固定基地址</a:t>
            </a:r>
          </a:p>
        </p:txBody>
      </p:sp>
      <p:sp>
        <p:nvSpPr>
          <p:cNvPr id="3" name="内容占位符 2">
            <a:extLst>
              <a:ext uri="{FF2B5EF4-FFF2-40B4-BE49-F238E27FC236}">
                <a16:creationId xmlns:a16="http://schemas.microsoft.com/office/drawing/2014/main" id="{E47090AE-ED87-400C-B089-764F7924BF27}"/>
              </a:ext>
            </a:extLst>
          </p:cNvPr>
          <p:cNvSpPr>
            <a:spLocks noGrp="1"/>
          </p:cNvSpPr>
          <p:nvPr>
            <p:ph idx="1"/>
          </p:nvPr>
        </p:nvSpPr>
        <p:spPr/>
        <p:txBody>
          <a:bodyPr/>
          <a:lstStyle/>
          <a:p>
            <a:r>
              <a:rPr lang="zh-CN" altLang="en-US" dirty="0"/>
              <a:t>早期的操作系统，其</a:t>
            </a:r>
            <a:r>
              <a:rPr lang="en-US" altLang="zh-CN" dirty="0" err="1"/>
              <a:t>dll</a:t>
            </a:r>
            <a:r>
              <a:rPr lang="zh-CN" altLang="en-US" dirty="0"/>
              <a:t>载入地址相对固定：例如</a:t>
            </a:r>
            <a:r>
              <a:rPr lang="en-US" altLang="zh-CN" dirty="0"/>
              <a:t>kernel32.dll</a:t>
            </a:r>
            <a:r>
              <a:rPr lang="zh-CN" altLang="en-US" dirty="0"/>
              <a:t>的载入内存地址，</a:t>
            </a:r>
            <a:r>
              <a:rPr lang="en-US" altLang="zh-CN" dirty="0"/>
              <a:t>Windows98</a:t>
            </a:r>
            <a:r>
              <a:rPr lang="zh-CN" altLang="en-US" dirty="0"/>
              <a:t>为</a:t>
            </a:r>
            <a:r>
              <a:rPr lang="en-US" altLang="zh-CN" dirty="0"/>
              <a:t>BFF7000,Windows2000</a:t>
            </a:r>
            <a:r>
              <a:rPr lang="zh-CN" altLang="en-US" dirty="0"/>
              <a:t>为</a:t>
            </a:r>
            <a:r>
              <a:rPr lang="en-US" altLang="zh-CN" dirty="0"/>
              <a:t>77E800</a:t>
            </a:r>
            <a:r>
              <a:rPr lang="zh-CN" altLang="en-US" dirty="0"/>
              <a:t>，</a:t>
            </a:r>
            <a:r>
              <a:rPr lang="en-US" altLang="zh-CN" dirty="0"/>
              <a:t>Windows XP</a:t>
            </a:r>
            <a:r>
              <a:rPr lang="zh-CN" altLang="en-US" dirty="0"/>
              <a:t>为</a:t>
            </a:r>
            <a:r>
              <a:rPr lang="en-US" altLang="zh-CN" dirty="0"/>
              <a:t>77E6000</a:t>
            </a:r>
            <a:r>
              <a:rPr lang="zh-CN" altLang="en-US" dirty="0"/>
              <a:t>。但是随着操作系统安全机制健全，例如随机内存加载机制，</a:t>
            </a:r>
            <a:r>
              <a:rPr lang="en-US" altLang="zh-CN" dirty="0"/>
              <a:t>ASLR</a:t>
            </a:r>
            <a:r>
              <a:rPr lang="zh-CN" altLang="en-US" dirty="0"/>
              <a:t>（</a:t>
            </a:r>
            <a:r>
              <a:rPr lang="en-US" altLang="zh-CN" dirty="0"/>
              <a:t>Address Space Layout Randomization</a:t>
            </a:r>
            <a:r>
              <a:rPr lang="zh-CN" altLang="en-US" dirty="0"/>
              <a:t>），即地址空间随机化的出现，需要采取其他的方式。</a:t>
            </a:r>
          </a:p>
        </p:txBody>
      </p:sp>
      <p:sp>
        <p:nvSpPr>
          <p:cNvPr id="4" name="日期占位符 3">
            <a:extLst>
              <a:ext uri="{FF2B5EF4-FFF2-40B4-BE49-F238E27FC236}">
                <a16:creationId xmlns:a16="http://schemas.microsoft.com/office/drawing/2014/main" id="{16F5B94E-9F38-48BC-ABAD-C47F49317E53}"/>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22971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DB93F9-765F-4613-8B03-828C6463DA6A}"/>
              </a:ext>
            </a:extLst>
          </p:cNvPr>
          <p:cNvSpPr>
            <a:spLocks noGrp="1"/>
          </p:cNvSpPr>
          <p:nvPr>
            <p:ph type="title"/>
          </p:nvPr>
        </p:nvSpPr>
        <p:spPr/>
        <p:txBody>
          <a:bodyPr/>
          <a:lstStyle/>
          <a:p>
            <a:r>
              <a:rPr lang="en-US" altLang="zh-CN" dirty="0"/>
              <a:t>3.</a:t>
            </a:r>
            <a:r>
              <a:rPr lang="zh-CN" altLang="en-US" dirty="0"/>
              <a:t>文件搜索技术</a:t>
            </a:r>
          </a:p>
        </p:txBody>
      </p:sp>
      <p:sp>
        <p:nvSpPr>
          <p:cNvPr id="3" name="内容占位符 2">
            <a:extLst>
              <a:ext uri="{FF2B5EF4-FFF2-40B4-BE49-F238E27FC236}">
                <a16:creationId xmlns:a16="http://schemas.microsoft.com/office/drawing/2014/main" id="{689E5F5C-1934-4AED-8FA4-7F6B46C58804}"/>
              </a:ext>
            </a:extLst>
          </p:cNvPr>
          <p:cNvSpPr>
            <a:spLocks noGrp="1"/>
          </p:cNvSpPr>
          <p:nvPr>
            <p:ph idx="1"/>
          </p:nvPr>
        </p:nvSpPr>
        <p:spPr/>
        <p:txBody>
          <a:bodyPr/>
          <a:lstStyle/>
          <a:p>
            <a:r>
              <a:rPr lang="en-US" altLang="zh-CN" dirty="0"/>
              <a:t>Win32</a:t>
            </a:r>
            <a:r>
              <a:rPr lang="zh-CN" altLang="en-US" dirty="0"/>
              <a:t>编程环境下，病毒在感染其他文件时需要查找搜索文件功能的支持，一般是调用</a:t>
            </a:r>
            <a:r>
              <a:rPr lang="en-US" altLang="zh-CN" dirty="0"/>
              <a:t>Windows</a:t>
            </a:r>
            <a:r>
              <a:rPr lang="zh-CN" altLang="en-US" dirty="0"/>
              <a:t>系统提供的</a:t>
            </a:r>
            <a:r>
              <a:rPr lang="en-US" altLang="zh-CN" dirty="0"/>
              <a:t>API</a:t>
            </a:r>
            <a:r>
              <a:rPr lang="zh-CN" altLang="en-US" dirty="0"/>
              <a:t>函数实现。</a:t>
            </a:r>
            <a:endParaRPr lang="en-US" altLang="zh-CN" dirty="0"/>
          </a:p>
          <a:p>
            <a:r>
              <a:rPr lang="en-US" altLang="zh-CN" dirty="0" err="1"/>
              <a:t>FindFirstFile</a:t>
            </a:r>
            <a:r>
              <a:rPr lang="en-US" altLang="zh-CN" dirty="0"/>
              <a:t> </a:t>
            </a:r>
            <a:r>
              <a:rPr lang="zh-CN" altLang="en-US" dirty="0"/>
              <a:t>函数打开一个搜索句柄，并返回有关文件系统使用与指定模式匹配的名称查找的第一个文件的信息。</a:t>
            </a:r>
            <a:r>
              <a:rPr lang="en-US" altLang="zh-CN" dirty="0" err="1"/>
              <a:t>FindNextFile</a:t>
            </a:r>
            <a:r>
              <a:rPr lang="zh-CN" altLang="en-US" dirty="0"/>
              <a:t>函数调用之前函数打开的句柄继续搜索。</a:t>
            </a:r>
            <a:endParaRPr lang="en-US" altLang="zh-CN" dirty="0"/>
          </a:p>
        </p:txBody>
      </p:sp>
      <p:sp>
        <p:nvSpPr>
          <p:cNvPr id="4" name="日期占位符 3">
            <a:extLst>
              <a:ext uri="{FF2B5EF4-FFF2-40B4-BE49-F238E27FC236}">
                <a16:creationId xmlns:a16="http://schemas.microsoft.com/office/drawing/2014/main" id="{A88C4D8D-2DC8-4873-9CB1-C938499197C0}"/>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
        <p:nvSpPr>
          <p:cNvPr id="6" name="文本框 5">
            <a:extLst>
              <a:ext uri="{FF2B5EF4-FFF2-40B4-BE49-F238E27FC236}">
                <a16:creationId xmlns:a16="http://schemas.microsoft.com/office/drawing/2014/main" id="{D4F55B16-594C-4950-9807-FC7E4DDEF19C}"/>
              </a:ext>
            </a:extLst>
          </p:cNvPr>
          <p:cNvSpPr txBox="1"/>
          <p:nvPr/>
        </p:nvSpPr>
        <p:spPr>
          <a:xfrm>
            <a:off x="5102502" y="3843503"/>
            <a:ext cx="4539631" cy="1815882"/>
          </a:xfrm>
          <a:prstGeom prst="rect">
            <a:avLst/>
          </a:prstGeom>
          <a:noFill/>
        </p:spPr>
        <p:txBody>
          <a:bodyPr wrap="square">
            <a:spAutoFit/>
          </a:bodyPr>
          <a:lstStyle/>
          <a:p>
            <a:r>
              <a:rPr lang="en-US" altLang="zh-CN" sz="1400" dirty="0">
                <a:latin typeface="Consolas" panose="020B0609020204030204" pitchFamily="49" charset="0"/>
              </a:rPr>
              <a:t>HANDLE </a:t>
            </a:r>
            <a:r>
              <a:rPr lang="en-US" altLang="zh-CN" sz="1400" dirty="0" err="1">
                <a:latin typeface="Consolas" panose="020B0609020204030204" pitchFamily="49" charset="0"/>
              </a:rPr>
              <a:t>FindFirstFile</a:t>
            </a:r>
            <a:r>
              <a:rPr lang="en-US" altLang="zh-CN" sz="1400" dirty="0">
                <a:latin typeface="Consolas" panose="020B0609020204030204" pitchFamily="49" charset="0"/>
              </a:rPr>
              <a:t>(</a:t>
            </a:r>
          </a:p>
          <a:p>
            <a:r>
              <a:rPr lang="en-US" altLang="zh-CN" sz="1400" dirty="0">
                <a:latin typeface="Consolas" panose="020B0609020204030204" pitchFamily="49" charset="0"/>
              </a:rPr>
              <a:t>  [in]  LPCSTR             </a:t>
            </a:r>
            <a:r>
              <a:rPr lang="en-US" altLang="zh-CN" sz="1400" dirty="0" err="1">
                <a:latin typeface="Consolas" panose="020B0609020204030204" pitchFamily="49" charset="0"/>
              </a:rPr>
              <a:t>lpFileName</a:t>
            </a:r>
            <a:r>
              <a:rPr lang="en-US" altLang="zh-CN" sz="1400" dirty="0">
                <a:latin typeface="Consolas" panose="020B0609020204030204" pitchFamily="49" charset="0"/>
              </a:rPr>
              <a:t>,</a:t>
            </a:r>
          </a:p>
          <a:p>
            <a:r>
              <a:rPr lang="en-US" altLang="zh-CN" sz="1400" dirty="0">
                <a:latin typeface="Consolas" panose="020B0609020204030204" pitchFamily="49" charset="0"/>
              </a:rPr>
              <a:t>  [out] LPWIN32_FIND_DATA </a:t>
            </a:r>
            <a:r>
              <a:rPr lang="en-US" altLang="zh-CN" sz="1400" dirty="0" err="1">
                <a:latin typeface="Consolas" panose="020B0609020204030204" pitchFamily="49" charset="0"/>
              </a:rPr>
              <a:t>lpFindFileData</a:t>
            </a:r>
            <a:endParaRPr lang="en-US" altLang="zh-CN" sz="1400" dirty="0">
              <a:latin typeface="Consolas" panose="020B0609020204030204" pitchFamily="49" charset="0"/>
            </a:endParaRPr>
          </a:p>
          <a:p>
            <a:r>
              <a:rPr lang="en-US" altLang="zh-CN" sz="1400" dirty="0">
                <a:latin typeface="Consolas" panose="020B0609020204030204" pitchFamily="49" charset="0"/>
              </a:rPr>
              <a:t>);</a:t>
            </a:r>
          </a:p>
          <a:p>
            <a:r>
              <a:rPr lang="en-US" altLang="zh-CN" sz="1400" dirty="0">
                <a:latin typeface="Consolas" panose="020B0609020204030204" pitchFamily="49" charset="0"/>
              </a:rPr>
              <a:t>BOOL </a:t>
            </a:r>
            <a:r>
              <a:rPr lang="en-US" altLang="zh-CN" sz="1400" dirty="0" err="1">
                <a:latin typeface="Consolas" panose="020B0609020204030204" pitchFamily="49" charset="0"/>
              </a:rPr>
              <a:t>FindNextFile</a:t>
            </a:r>
            <a:r>
              <a:rPr lang="en-US" altLang="zh-CN" sz="1400" dirty="0">
                <a:latin typeface="Consolas" panose="020B0609020204030204" pitchFamily="49" charset="0"/>
              </a:rPr>
              <a:t>(</a:t>
            </a:r>
          </a:p>
          <a:p>
            <a:r>
              <a:rPr lang="en-US" altLang="zh-CN" sz="1400" dirty="0">
                <a:latin typeface="Consolas" panose="020B0609020204030204" pitchFamily="49" charset="0"/>
              </a:rPr>
              <a:t>  [in]  HANDLE             </a:t>
            </a:r>
            <a:r>
              <a:rPr lang="en-US" altLang="zh-CN" sz="1400" dirty="0" err="1">
                <a:latin typeface="Consolas" panose="020B0609020204030204" pitchFamily="49" charset="0"/>
              </a:rPr>
              <a:t>hFindFile</a:t>
            </a:r>
            <a:r>
              <a:rPr lang="en-US" altLang="zh-CN" sz="1400" dirty="0">
                <a:latin typeface="Consolas" panose="020B0609020204030204" pitchFamily="49" charset="0"/>
              </a:rPr>
              <a:t>,</a:t>
            </a:r>
          </a:p>
          <a:p>
            <a:r>
              <a:rPr lang="en-US" altLang="zh-CN" sz="1400" dirty="0">
                <a:latin typeface="Consolas" panose="020B0609020204030204" pitchFamily="49" charset="0"/>
              </a:rPr>
              <a:t>  [out] LPWIN32_FIND_DATA </a:t>
            </a:r>
            <a:r>
              <a:rPr lang="en-US" altLang="zh-CN" sz="1400" dirty="0" err="1">
                <a:latin typeface="Consolas" panose="020B0609020204030204" pitchFamily="49" charset="0"/>
              </a:rPr>
              <a:t>lpFindFileData</a:t>
            </a:r>
            <a:endParaRPr lang="en-US" altLang="zh-CN" sz="1400" dirty="0">
              <a:latin typeface="Consolas" panose="020B0609020204030204" pitchFamily="49" charset="0"/>
            </a:endParaRPr>
          </a:p>
          <a:p>
            <a:r>
              <a:rPr lang="en-US" altLang="zh-CN" sz="1400" dirty="0">
                <a:latin typeface="Consolas" panose="020B0609020204030204" pitchFamily="49" charset="0"/>
              </a:rPr>
              <a:t>);</a:t>
            </a:r>
            <a:endParaRPr lang="zh-CN" altLang="en-US" sz="1400" dirty="0">
              <a:latin typeface="Consolas" panose="020B0609020204030204" pitchFamily="49" charset="0"/>
            </a:endParaRPr>
          </a:p>
        </p:txBody>
      </p:sp>
      <p:pic>
        <p:nvPicPr>
          <p:cNvPr id="2052" name="Picture 4" descr="文件检索搜索素材设计图__其他模板_ web界面设计_设计图库_昵图网nipic.com">
            <a:extLst>
              <a:ext uri="{FF2B5EF4-FFF2-40B4-BE49-F238E27FC236}">
                <a16:creationId xmlns:a16="http://schemas.microsoft.com/office/drawing/2014/main" id="{A3277CC8-1E2E-4054-A55A-CDB12FCA46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45" t="4924" r="18495" b="8328"/>
          <a:stretch/>
        </p:blipFill>
        <p:spPr bwMode="auto">
          <a:xfrm>
            <a:off x="2193742" y="3843503"/>
            <a:ext cx="1667057" cy="197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67022-5166-4685-8452-C44370589353}"/>
              </a:ext>
            </a:extLst>
          </p:cNvPr>
          <p:cNvSpPr>
            <a:spLocks noGrp="1"/>
          </p:cNvSpPr>
          <p:nvPr>
            <p:ph type="title"/>
          </p:nvPr>
        </p:nvSpPr>
        <p:spPr/>
        <p:txBody>
          <a:bodyPr/>
          <a:lstStyle/>
          <a:p>
            <a:r>
              <a:rPr lang="en-US" altLang="zh-CN" dirty="0"/>
              <a:t>4.</a:t>
            </a:r>
            <a:r>
              <a:rPr lang="zh-CN" altLang="en-US" dirty="0"/>
              <a:t>病毒内存映射文件技术</a:t>
            </a:r>
          </a:p>
        </p:txBody>
      </p:sp>
      <p:sp>
        <p:nvSpPr>
          <p:cNvPr id="3" name="内容占位符 2">
            <a:extLst>
              <a:ext uri="{FF2B5EF4-FFF2-40B4-BE49-F238E27FC236}">
                <a16:creationId xmlns:a16="http://schemas.microsoft.com/office/drawing/2014/main" id="{FFDC12A7-9C1A-43FF-AFDB-6F0C84B8D2D8}"/>
              </a:ext>
            </a:extLst>
          </p:cNvPr>
          <p:cNvSpPr>
            <a:spLocks noGrp="1"/>
          </p:cNvSpPr>
          <p:nvPr>
            <p:ph idx="1"/>
          </p:nvPr>
        </p:nvSpPr>
        <p:spPr/>
        <p:txBody>
          <a:bodyPr/>
          <a:lstStyle/>
          <a:p>
            <a:r>
              <a:rPr lang="zh-CN" altLang="en-US" dirty="0"/>
              <a:t>内存映射文件作用：</a:t>
            </a:r>
            <a:r>
              <a:rPr lang="zh-CN" altLang="en-US" b="0" i="0" dirty="0">
                <a:solidFill>
                  <a:srgbClr val="4D4D4D"/>
                </a:solidFill>
                <a:effectLst/>
                <a:latin typeface="-apple-system"/>
              </a:rPr>
              <a:t>内存映射文件，是将一个文件映射到一块内存上面。其结果就是访问文件可以使用内存的访问方式代替，而内存可以被多个程序进程访问，提高病毒的文件操作效率。</a:t>
            </a:r>
            <a:endParaRPr lang="zh-CN" altLang="en-US" dirty="0"/>
          </a:p>
        </p:txBody>
      </p:sp>
      <p:sp>
        <p:nvSpPr>
          <p:cNvPr id="4" name="日期占位符 3">
            <a:extLst>
              <a:ext uri="{FF2B5EF4-FFF2-40B4-BE49-F238E27FC236}">
                <a16:creationId xmlns:a16="http://schemas.microsoft.com/office/drawing/2014/main" id="{BDBCE4B4-84CC-4AD3-BE0B-DB838E983999}"/>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
        <p:nvSpPr>
          <p:cNvPr id="6" name="文本框 5">
            <a:extLst>
              <a:ext uri="{FF2B5EF4-FFF2-40B4-BE49-F238E27FC236}">
                <a16:creationId xmlns:a16="http://schemas.microsoft.com/office/drawing/2014/main" id="{A794F533-AB9E-4776-8356-9DF569A007B3}"/>
              </a:ext>
            </a:extLst>
          </p:cNvPr>
          <p:cNvSpPr txBox="1"/>
          <p:nvPr/>
        </p:nvSpPr>
        <p:spPr>
          <a:xfrm>
            <a:off x="1706880" y="4938263"/>
            <a:ext cx="8229600" cy="369332"/>
          </a:xfrm>
          <a:prstGeom prst="rect">
            <a:avLst/>
          </a:prstGeom>
          <a:noFill/>
        </p:spPr>
        <p:txBody>
          <a:bodyPr wrap="square">
            <a:spAutoFit/>
          </a:bodyPr>
          <a:lstStyle/>
          <a:p>
            <a:r>
              <a:rPr lang="zh-CN" altLang="en-US" dirty="0"/>
              <a:t>参考代码：https://blog.csdn.net/weixin_42100963/article/details/104162139</a:t>
            </a:r>
          </a:p>
        </p:txBody>
      </p:sp>
    </p:spTree>
    <p:extLst>
      <p:ext uri="{BB962C8B-B14F-4D97-AF65-F5344CB8AC3E}">
        <p14:creationId xmlns:p14="http://schemas.microsoft.com/office/powerpoint/2010/main" val="401608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5DFDA-CD75-4D15-8D7F-95FE498559BE}"/>
              </a:ext>
            </a:extLst>
          </p:cNvPr>
          <p:cNvSpPr>
            <a:spLocks noGrp="1"/>
          </p:cNvSpPr>
          <p:nvPr>
            <p:ph type="title"/>
          </p:nvPr>
        </p:nvSpPr>
        <p:spPr/>
        <p:txBody>
          <a:bodyPr/>
          <a:lstStyle/>
          <a:p>
            <a:r>
              <a:rPr lang="en-US" altLang="zh-CN" dirty="0"/>
              <a:t>5.</a:t>
            </a:r>
            <a:r>
              <a:rPr lang="zh-CN" altLang="en-US" dirty="0"/>
              <a:t>病毒感染和识别技术</a:t>
            </a:r>
          </a:p>
        </p:txBody>
      </p:sp>
      <p:sp>
        <p:nvSpPr>
          <p:cNvPr id="3" name="内容占位符 2">
            <a:extLst>
              <a:ext uri="{FF2B5EF4-FFF2-40B4-BE49-F238E27FC236}">
                <a16:creationId xmlns:a16="http://schemas.microsoft.com/office/drawing/2014/main" id="{10DF2076-C23C-418B-8A3D-631469284339}"/>
              </a:ext>
            </a:extLst>
          </p:cNvPr>
          <p:cNvSpPr>
            <a:spLocks noGrp="1"/>
          </p:cNvSpPr>
          <p:nvPr>
            <p:ph idx="1"/>
          </p:nvPr>
        </p:nvSpPr>
        <p:spPr/>
        <p:txBody>
          <a:bodyPr/>
          <a:lstStyle/>
          <a:p>
            <a:pPr>
              <a:buFont typeface="Wingdings" panose="05000000000000000000" pitchFamily="2" charset="2"/>
              <a:buChar char="l"/>
            </a:pPr>
            <a:r>
              <a:rPr lang="en-US" altLang="zh-CN" dirty="0"/>
              <a:t>PE</a:t>
            </a:r>
            <a:r>
              <a:rPr lang="zh-CN" altLang="en-US" dirty="0"/>
              <a:t>文件是按照特定规范定义的二进制文件，主要包括头部信息和节组成。</a:t>
            </a:r>
            <a:endParaRPr lang="en-US" altLang="zh-CN" dirty="0"/>
          </a:p>
          <a:p>
            <a:pPr>
              <a:buFont typeface="Wingdings" panose="05000000000000000000" pitchFamily="2" charset="2"/>
              <a:buChar char="l"/>
            </a:pPr>
            <a:r>
              <a:rPr lang="en-US" altLang="zh-CN" dirty="0"/>
              <a:t>DOS</a:t>
            </a:r>
            <a:r>
              <a:rPr lang="zh-CN" altLang="en-US" dirty="0"/>
              <a:t>头、</a:t>
            </a:r>
            <a:r>
              <a:rPr lang="en-US" altLang="zh-CN" dirty="0"/>
              <a:t>NT</a:t>
            </a:r>
            <a:r>
              <a:rPr lang="zh-CN" altLang="en-US" dirty="0"/>
              <a:t>头保存了</a:t>
            </a:r>
            <a:r>
              <a:rPr lang="en-US" altLang="zh-CN" dirty="0"/>
              <a:t>PE</a:t>
            </a:r>
            <a:r>
              <a:rPr lang="zh-CN" altLang="en-US" dirty="0"/>
              <a:t>文件执行的基本信息；节是</a:t>
            </a:r>
            <a:r>
              <a:rPr lang="en-US" altLang="zh-CN" dirty="0"/>
              <a:t>PE</a:t>
            </a:r>
            <a:r>
              <a:rPr lang="zh-CN" altLang="en-US" dirty="0"/>
              <a:t>文件中数据的逻辑分块，通常会把代码数据、资源数据等不同类型的数据存放在不同的节中。</a:t>
            </a:r>
            <a:endParaRPr lang="en-US" altLang="zh-CN" dirty="0"/>
          </a:p>
          <a:p>
            <a:pPr>
              <a:buFont typeface="Wingdings" panose="05000000000000000000" pitchFamily="2" charset="2"/>
              <a:buChar char="l"/>
            </a:pPr>
            <a:r>
              <a:rPr lang="zh-CN" altLang="en-US" dirty="0"/>
              <a:t>节的有关信息，例如节的起始地址，节的大小等信息，都存放在节表中。</a:t>
            </a:r>
            <a:endParaRPr lang="en-US" altLang="zh-CN" dirty="0"/>
          </a:p>
          <a:p>
            <a:pPr>
              <a:buFont typeface="Wingdings" panose="05000000000000000000" pitchFamily="2" charset="2"/>
              <a:buChar char="l"/>
            </a:pPr>
            <a:r>
              <a:rPr lang="zh-CN" altLang="en-US" dirty="0"/>
              <a:t>在</a:t>
            </a:r>
            <a:r>
              <a:rPr lang="en-US" altLang="zh-CN" dirty="0"/>
              <a:t>NT</a:t>
            </a:r>
            <a:r>
              <a:rPr lang="zh-CN" altLang="en-US" dirty="0"/>
              <a:t>头中有一个数据字段，</a:t>
            </a:r>
            <a:r>
              <a:rPr lang="en-US" altLang="zh-CN" dirty="0" err="1"/>
              <a:t>AddressOfEntryPoint</a:t>
            </a:r>
            <a:r>
              <a:rPr lang="zh-CN" altLang="en-US" dirty="0"/>
              <a:t>，即入口点，是</a:t>
            </a:r>
            <a:r>
              <a:rPr lang="en-US" altLang="zh-CN" dirty="0"/>
              <a:t>PE</a:t>
            </a:r>
            <a:r>
              <a:rPr lang="zh-CN" altLang="en-US" dirty="0"/>
              <a:t>程序执行的代码起点地址。</a:t>
            </a:r>
            <a:endParaRPr lang="en-US" altLang="zh-CN" dirty="0"/>
          </a:p>
          <a:p>
            <a:pPr marL="0" indent="0">
              <a:buNone/>
            </a:pPr>
            <a:endParaRPr lang="en-US" altLang="zh-CN" dirty="0"/>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a:p>
        </p:txBody>
      </p:sp>
      <p:sp>
        <p:nvSpPr>
          <p:cNvPr id="4" name="日期占位符 3">
            <a:extLst>
              <a:ext uri="{FF2B5EF4-FFF2-40B4-BE49-F238E27FC236}">
                <a16:creationId xmlns:a16="http://schemas.microsoft.com/office/drawing/2014/main" id="{DFA2EF12-5D37-427A-A498-50A7D1C65B51}"/>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186510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0A0D95-EEC6-4CD8-BF57-247C8F85F941}"/>
              </a:ext>
            </a:extLst>
          </p:cNvPr>
          <p:cNvSpPr>
            <a:spLocks noGrp="1"/>
          </p:cNvSpPr>
          <p:nvPr>
            <p:ph type="title"/>
          </p:nvPr>
        </p:nvSpPr>
        <p:spPr/>
        <p:txBody>
          <a:bodyPr>
            <a:normAutofit/>
          </a:bodyPr>
          <a:lstStyle/>
          <a:p>
            <a:r>
              <a:rPr lang="zh-CN" altLang="en-US" sz="2800" b="1" dirty="0"/>
              <a:t>病毒感染思路是在宿主程序中添加“节”用于存放病毒代码，然后修改</a:t>
            </a:r>
            <a:r>
              <a:rPr lang="en-US" altLang="zh-CN" sz="2800" b="1" dirty="0" err="1"/>
              <a:t>AddressOfEntryPoint</a:t>
            </a:r>
            <a:r>
              <a:rPr lang="zh-CN" altLang="en-US" sz="2800" b="1" dirty="0"/>
              <a:t>，将其指向病毒代码，最后病毒代码执行结束再跳转到原来的宿主程序代码入口执行。</a:t>
            </a:r>
          </a:p>
        </p:txBody>
      </p:sp>
      <p:sp>
        <p:nvSpPr>
          <p:cNvPr id="3" name="内容占位符 2">
            <a:extLst>
              <a:ext uri="{FF2B5EF4-FFF2-40B4-BE49-F238E27FC236}">
                <a16:creationId xmlns:a16="http://schemas.microsoft.com/office/drawing/2014/main" id="{28AC28B1-94B8-43C9-A4E8-1DB2B0928E45}"/>
              </a:ext>
            </a:extLst>
          </p:cNvPr>
          <p:cNvSpPr>
            <a:spLocks noGrp="1"/>
          </p:cNvSpPr>
          <p:nvPr>
            <p:ph idx="1"/>
          </p:nvPr>
        </p:nvSpPr>
        <p:spPr/>
        <p:txBody>
          <a:bodyPr>
            <a:normAutofit fontScale="85000" lnSpcReduction="10000"/>
          </a:bodyPr>
          <a:lstStyle/>
          <a:p>
            <a:pPr marL="457200" indent="-457200">
              <a:buFont typeface="+mj-lt"/>
              <a:buAutoNum type="arabicPeriod"/>
            </a:pPr>
            <a:r>
              <a:rPr lang="zh-CN" altLang="en-US" dirty="0"/>
              <a:t>判断文件开始是否是</a:t>
            </a:r>
            <a:r>
              <a:rPr lang="en-US" altLang="zh-CN" dirty="0"/>
              <a:t>MZ</a:t>
            </a:r>
          </a:p>
          <a:p>
            <a:pPr marL="457200" indent="-457200">
              <a:buFont typeface="+mj-lt"/>
              <a:buAutoNum type="arabicPeriod"/>
            </a:pPr>
            <a:r>
              <a:rPr lang="zh-CN" altLang="en-US" dirty="0"/>
              <a:t>判断</a:t>
            </a:r>
            <a:r>
              <a:rPr lang="en-US" altLang="zh-CN" dirty="0"/>
              <a:t>PE</a:t>
            </a:r>
            <a:r>
              <a:rPr lang="zh-CN" altLang="en-US" dirty="0"/>
              <a:t>文件标记</a:t>
            </a:r>
            <a:endParaRPr lang="en-US" altLang="zh-CN" dirty="0"/>
          </a:p>
          <a:p>
            <a:pPr marL="457200" indent="-457200">
              <a:buFont typeface="+mj-lt"/>
              <a:buAutoNum type="arabicPeriod"/>
            </a:pPr>
            <a:r>
              <a:rPr lang="zh-CN" altLang="en-US" dirty="0"/>
              <a:t>判断感染标记</a:t>
            </a:r>
            <a:endParaRPr lang="en-US" altLang="zh-CN" dirty="0"/>
          </a:p>
          <a:p>
            <a:pPr marL="457200" indent="-457200">
              <a:buFont typeface="+mj-lt"/>
              <a:buAutoNum type="arabicPeriod"/>
            </a:pPr>
            <a:r>
              <a:rPr lang="zh-CN" altLang="en-US" dirty="0"/>
              <a:t>获取</a:t>
            </a:r>
            <a:r>
              <a:rPr lang="en-US" altLang="zh-CN" dirty="0"/>
              <a:t>Data Directory</a:t>
            </a:r>
            <a:r>
              <a:rPr lang="zh-CN" altLang="en-US" dirty="0"/>
              <a:t>个数</a:t>
            </a:r>
            <a:endParaRPr lang="en-US" altLang="zh-CN" dirty="0"/>
          </a:p>
          <a:p>
            <a:pPr marL="457200" indent="-457200">
              <a:buFont typeface="+mj-lt"/>
              <a:buAutoNum type="arabicPeriod"/>
            </a:pPr>
            <a:r>
              <a:rPr lang="zh-CN" altLang="en-US" dirty="0"/>
              <a:t>获得节表起始地址</a:t>
            </a:r>
            <a:endParaRPr lang="en-US" altLang="zh-CN" dirty="0"/>
          </a:p>
          <a:p>
            <a:pPr marL="457200" indent="-457200">
              <a:buFont typeface="+mj-lt"/>
              <a:buAutoNum type="arabicPeriod"/>
            </a:pPr>
            <a:r>
              <a:rPr lang="zh-CN" altLang="en-US" dirty="0"/>
              <a:t>获得节表末尾偏移</a:t>
            </a:r>
            <a:endParaRPr lang="en-US" altLang="zh-CN" dirty="0"/>
          </a:p>
          <a:p>
            <a:pPr marL="457200" indent="-457200">
              <a:buFont typeface="+mj-lt"/>
              <a:buAutoNum type="arabicPeriod"/>
            </a:pPr>
            <a:r>
              <a:rPr lang="zh-CN" altLang="en-US" dirty="0"/>
              <a:t>修改节表，增加病毒节信息。</a:t>
            </a:r>
            <a:endParaRPr lang="en-US" altLang="zh-CN" dirty="0"/>
          </a:p>
          <a:p>
            <a:pPr marL="457200" indent="-457200">
              <a:buFont typeface="+mj-lt"/>
              <a:buAutoNum type="arabicPeriod"/>
            </a:pPr>
            <a:r>
              <a:rPr lang="zh-CN" altLang="en-US" dirty="0"/>
              <a:t>修改</a:t>
            </a:r>
            <a:r>
              <a:rPr lang="en-US" altLang="zh-CN" dirty="0"/>
              <a:t>NT</a:t>
            </a:r>
            <a:r>
              <a:rPr lang="zh-CN" altLang="en-US" dirty="0"/>
              <a:t>头部中相关字段，</a:t>
            </a:r>
            <a:r>
              <a:rPr lang="en-US" altLang="zh-CN" dirty="0" err="1"/>
              <a:t>AddressOfEntryPoint</a:t>
            </a:r>
            <a:r>
              <a:rPr lang="zh-CN" altLang="en-US" dirty="0"/>
              <a:t>，</a:t>
            </a:r>
            <a:r>
              <a:rPr lang="en-US" altLang="zh-CN" dirty="0" err="1"/>
              <a:t>NumberOfSections</a:t>
            </a:r>
            <a:endParaRPr lang="en-US" altLang="zh-CN" dirty="0"/>
          </a:p>
          <a:p>
            <a:pPr marL="457200" indent="-457200">
              <a:buFont typeface="+mj-lt"/>
              <a:buAutoNum type="arabicPeriod"/>
            </a:pPr>
            <a:r>
              <a:rPr lang="zh-CN" altLang="en-US"/>
              <a:t>写入病毒节数据，并关闭文件。</a:t>
            </a:r>
            <a:endParaRPr lang="en-US" altLang="zh-CN" dirty="0"/>
          </a:p>
          <a:p>
            <a:pPr marL="457200" indent="-457200">
              <a:buFont typeface="+mj-lt"/>
              <a:buAutoNum type="arabicPeriod"/>
            </a:pPr>
            <a:endParaRPr lang="zh-CN" altLang="en-US" dirty="0"/>
          </a:p>
        </p:txBody>
      </p:sp>
      <p:sp>
        <p:nvSpPr>
          <p:cNvPr id="4" name="日期占位符 3">
            <a:extLst>
              <a:ext uri="{FF2B5EF4-FFF2-40B4-BE49-F238E27FC236}">
                <a16:creationId xmlns:a16="http://schemas.microsoft.com/office/drawing/2014/main" id="{C2DD5C2B-36F9-4D64-A08E-725C9610228A}"/>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pic>
        <p:nvPicPr>
          <p:cNvPr id="1026" name="Picture 2" descr="PE文件结构剖析---基本结构_pe结构 主模块基址-CSDN博客">
            <a:extLst>
              <a:ext uri="{FF2B5EF4-FFF2-40B4-BE49-F238E27FC236}">
                <a16:creationId xmlns:a16="http://schemas.microsoft.com/office/drawing/2014/main" id="{1E19F301-4EF6-4D15-87BC-949F89B22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020" y="2108200"/>
            <a:ext cx="5492796" cy="288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3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C1011-A9DF-491D-8D5B-99FBF1124C8E}"/>
              </a:ext>
            </a:extLst>
          </p:cNvPr>
          <p:cNvSpPr>
            <a:spLocks noGrp="1"/>
          </p:cNvSpPr>
          <p:nvPr>
            <p:ph type="title"/>
          </p:nvPr>
        </p:nvSpPr>
        <p:spPr/>
        <p:txBody>
          <a:bodyPr/>
          <a:lstStyle/>
          <a:p>
            <a:r>
              <a:rPr lang="en-US" altLang="zh-CN" dirty="0"/>
              <a:t>6.</a:t>
            </a:r>
            <a:r>
              <a:rPr lang="zh-CN" altLang="en-US" dirty="0"/>
              <a:t>病毒返回宿主技术</a:t>
            </a:r>
          </a:p>
        </p:txBody>
      </p:sp>
      <p:sp>
        <p:nvSpPr>
          <p:cNvPr id="3" name="内容占位符 2">
            <a:extLst>
              <a:ext uri="{FF2B5EF4-FFF2-40B4-BE49-F238E27FC236}">
                <a16:creationId xmlns:a16="http://schemas.microsoft.com/office/drawing/2014/main" id="{0B6113C4-5855-4C2A-A5B3-1C5B9FF8F970}"/>
              </a:ext>
            </a:extLst>
          </p:cNvPr>
          <p:cNvSpPr>
            <a:spLocks noGrp="1"/>
          </p:cNvSpPr>
          <p:nvPr>
            <p:ph idx="1"/>
          </p:nvPr>
        </p:nvSpPr>
        <p:spPr/>
        <p:txBody>
          <a:bodyPr/>
          <a:lstStyle/>
          <a:p>
            <a:r>
              <a:rPr lang="zh-CN" altLang="en-US" dirty="0"/>
              <a:t>病毒为了隐藏自身，需要尽量完成病毒行为后，保证宿主程序的正常功能。因此在执行病毒行为后会返回到原宿主程序的入口点。这个入口点在病毒感染前保存在</a:t>
            </a:r>
            <a:r>
              <a:rPr lang="en-US" altLang="zh-CN" dirty="0"/>
              <a:t>PE</a:t>
            </a:r>
            <a:r>
              <a:rPr lang="zh-CN" altLang="en-US" dirty="0"/>
              <a:t>文件头部的</a:t>
            </a:r>
            <a:r>
              <a:rPr lang="en-US" altLang="zh-CN" dirty="0" err="1"/>
              <a:t>AddressOfEntryPoint</a:t>
            </a:r>
            <a:r>
              <a:rPr lang="zh-CN" altLang="en-US"/>
              <a:t>字段中，当病毒感染后，病毒会保存这个值。！</a:t>
            </a:r>
          </a:p>
        </p:txBody>
      </p:sp>
      <p:sp>
        <p:nvSpPr>
          <p:cNvPr id="4" name="日期占位符 3">
            <a:extLst>
              <a:ext uri="{FF2B5EF4-FFF2-40B4-BE49-F238E27FC236}">
                <a16:creationId xmlns:a16="http://schemas.microsoft.com/office/drawing/2014/main" id="{CD51501B-82B8-4FF5-AD42-BB18213B6752}"/>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88021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长方形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en-US" altLang="zh-CN" sz="4800" i="1" dirty="0">
                <a:solidFill>
                  <a:srgbClr val="FFFFFF"/>
                </a:solidFill>
              </a:rPr>
              <a:t>?</a:t>
            </a:r>
            <a:r>
              <a:rPr lang="zh-cn" sz="4800" i="1" dirty="0">
                <a:solidFill>
                  <a:srgbClr val="FFFFFF"/>
                </a:solidFill>
              </a:rPr>
              <a:t>”</a:t>
            </a:r>
          </a:p>
        </p:txBody>
      </p:sp>
      <p:sp>
        <p:nvSpPr>
          <p:cNvPr id="49" name="长方形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副标题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endParaRPr lang="zh-cn"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F65149-0D5D-4086-9FC6-A28F9343469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CACC36C-E706-4A44-9711-BD4711A19B9D}"/>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FC195485-C00E-4332-B0D0-A538809B4DB8}"/>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pic>
        <p:nvPicPr>
          <p:cNvPr id="2050" name="Picture 2" descr="PE structure of normal executable | Download Scientific Diagram">
            <a:extLst>
              <a:ext uri="{FF2B5EF4-FFF2-40B4-BE49-F238E27FC236}">
                <a16:creationId xmlns:a16="http://schemas.microsoft.com/office/drawing/2014/main" id="{30C68B57-EA7E-497A-9FC0-3DAA1D180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854" y="394777"/>
            <a:ext cx="451485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9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9289C5-A1E3-44AF-B1FD-46E12007DD98}"/>
              </a:ext>
            </a:extLst>
          </p:cNvPr>
          <p:cNvSpPr>
            <a:spLocks noGrp="1"/>
          </p:cNvSpPr>
          <p:nvPr>
            <p:ph type="title"/>
          </p:nvPr>
        </p:nvSpPr>
        <p:spPr/>
        <p:txBody>
          <a:bodyPr/>
          <a:lstStyle/>
          <a:p>
            <a:r>
              <a:rPr lang="zh-CN" altLang="en-US" dirty="0"/>
              <a:t>基于汇编技术的</a:t>
            </a:r>
            <a:r>
              <a:rPr lang="en-US" altLang="zh-CN" dirty="0"/>
              <a:t>Win32</a:t>
            </a:r>
            <a:r>
              <a:rPr lang="zh-CN" altLang="en-US" dirty="0"/>
              <a:t>病毒开发</a:t>
            </a:r>
          </a:p>
        </p:txBody>
      </p:sp>
      <p:sp>
        <p:nvSpPr>
          <p:cNvPr id="3" name="内容占位符 2">
            <a:extLst>
              <a:ext uri="{FF2B5EF4-FFF2-40B4-BE49-F238E27FC236}">
                <a16:creationId xmlns:a16="http://schemas.microsoft.com/office/drawing/2014/main" id="{CB3344C0-9EAB-4EF9-899E-55CB86D16B0E}"/>
              </a:ext>
            </a:extLst>
          </p:cNvPr>
          <p:cNvSpPr>
            <a:spLocks noGrp="1"/>
          </p:cNvSpPr>
          <p:nvPr>
            <p:ph idx="1"/>
          </p:nvPr>
        </p:nvSpPr>
        <p:spPr/>
        <p:txBody>
          <a:bodyPr/>
          <a:lstStyle/>
          <a:p>
            <a:pPr>
              <a:buFont typeface="Wingdings" panose="05000000000000000000" pitchFamily="2" charset="2"/>
              <a:buChar char="Ø"/>
            </a:pPr>
            <a:r>
              <a:rPr lang="en-US" altLang="zh-CN" dirty="0"/>
              <a:t>Win32</a:t>
            </a:r>
            <a:r>
              <a:rPr lang="zh-CN" altLang="en-US" dirty="0"/>
              <a:t>病毒是针对</a:t>
            </a:r>
            <a:r>
              <a:rPr lang="en-US" altLang="zh-CN" dirty="0"/>
              <a:t>Windows 32</a:t>
            </a:r>
            <a:r>
              <a:rPr lang="zh-CN" altLang="en-US" dirty="0"/>
              <a:t>位系统的可执行程序编写的计算机病毒程序。</a:t>
            </a:r>
            <a:endParaRPr lang="en-US" altLang="zh-CN" dirty="0"/>
          </a:p>
          <a:p>
            <a:pPr>
              <a:buFont typeface="Wingdings" panose="05000000000000000000" pitchFamily="2" charset="2"/>
              <a:buChar char="Ø"/>
            </a:pPr>
            <a:r>
              <a:rPr lang="en-US" altLang="zh-CN" dirty="0"/>
              <a:t>Win32</a:t>
            </a:r>
            <a:r>
              <a:rPr lang="zh-CN" altLang="en-US" dirty="0"/>
              <a:t>病毒：</a:t>
            </a:r>
            <a:r>
              <a:rPr lang="en-US" altLang="zh-CN" dirty="0"/>
              <a:t>PE</a:t>
            </a:r>
            <a:r>
              <a:rPr lang="zh-CN" altLang="en-US" dirty="0"/>
              <a:t>可执行程序，感染的程序是</a:t>
            </a:r>
            <a:r>
              <a:rPr lang="en-US" altLang="zh-CN" dirty="0"/>
              <a:t>PE</a:t>
            </a:r>
            <a:r>
              <a:rPr lang="zh-CN" altLang="en-US" dirty="0"/>
              <a:t>格式的</a:t>
            </a:r>
            <a:r>
              <a:rPr lang="en-US" altLang="zh-CN" dirty="0"/>
              <a:t>Windows</a:t>
            </a:r>
            <a:r>
              <a:rPr lang="zh-CN" altLang="en-US" dirty="0"/>
              <a:t>程序文件，如</a:t>
            </a:r>
            <a:r>
              <a:rPr lang="en-US" altLang="zh-CN" dirty="0"/>
              <a:t>.exe , .</a:t>
            </a:r>
            <a:r>
              <a:rPr lang="en-US" altLang="zh-CN" dirty="0" err="1"/>
              <a:t>dll</a:t>
            </a:r>
            <a:r>
              <a:rPr lang="en-US" altLang="zh-CN" dirty="0"/>
              <a:t>, .</a:t>
            </a:r>
            <a:r>
              <a:rPr lang="en-US" altLang="zh-CN" dirty="0" err="1"/>
              <a:t>scr</a:t>
            </a:r>
            <a:r>
              <a:rPr lang="en-US" altLang="zh-CN" dirty="0"/>
              <a:t>, … </a:t>
            </a:r>
          </a:p>
          <a:p>
            <a:pPr>
              <a:buFont typeface="Wingdings" panose="05000000000000000000" pitchFamily="2" charset="2"/>
              <a:buChar char="Ø"/>
            </a:pPr>
            <a:r>
              <a:rPr lang="en-US" altLang="zh-CN" dirty="0"/>
              <a:t>PE</a:t>
            </a:r>
            <a:r>
              <a:rPr lang="zh-CN" altLang="en-US" dirty="0"/>
              <a:t>文件：</a:t>
            </a:r>
            <a:r>
              <a:rPr lang="en-US" altLang="zh-CN" dirty="0"/>
              <a:t>Win32</a:t>
            </a:r>
            <a:r>
              <a:rPr lang="zh-CN" altLang="en-US" dirty="0"/>
              <a:t>环境的可执行文件格式。是按照特定规范定义的二进制存储的数据文件。</a:t>
            </a:r>
            <a:endParaRPr lang="en-US" altLang="zh-CN" dirty="0"/>
          </a:p>
          <a:p>
            <a:pPr>
              <a:buFont typeface="Wingdings" panose="05000000000000000000" pitchFamily="2" charset="2"/>
              <a:buChar char="Ø"/>
            </a:pPr>
            <a:r>
              <a:rPr lang="zh-CN" altLang="en-US" dirty="0"/>
              <a:t>汇编程序开发技术：使用汇编语言进行的程序开发技术，因为汇编指令是和处理器硬件如</a:t>
            </a:r>
            <a:r>
              <a:rPr lang="en-US" altLang="zh-CN" dirty="0"/>
              <a:t>CPU</a:t>
            </a:r>
            <a:r>
              <a:rPr lang="zh-CN" altLang="en-US" dirty="0"/>
              <a:t>是紧密相关的，所以不具有跨平台通用性；但另一方面汇编指令能操纵底层的系统行为，可以方便的对文件系统和操作系统进行控制，因此一些</a:t>
            </a:r>
            <a:r>
              <a:rPr lang="en-US" altLang="zh-CN" dirty="0"/>
              <a:t>Win32</a:t>
            </a:r>
            <a:r>
              <a:rPr lang="zh-CN" altLang="en-US" dirty="0"/>
              <a:t>病毒会采用汇编编程技术。</a:t>
            </a:r>
            <a:endParaRPr lang="en-US" altLang="zh-CN" dirty="0"/>
          </a:p>
          <a:p>
            <a:endParaRPr lang="zh-CN" altLang="en-US" dirty="0"/>
          </a:p>
        </p:txBody>
      </p:sp>
      <p:sp>
        <p:nvSpPr>
          <p:cNvPr id="4" name="日期占位符 3">
            <a:extLst>
              <a:ext uri="{FF2B5EF4-FFF2-40B4-BE49-F238E27FC236}">
                <a16:creationId xmlns:a16="http://schemas.microsoft.com/office/drawing/2014/main" id="{112B4405-F85A-42B0-9A98-278CA8F0BEC3}"/>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16995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36D402-1F51-470E-BD17-964A08CD9E21}"/>
              </a:ext>
            </a:extLst>
          </p:cNvPr>
          <p:cNvSpPr>
            <a:spLocks noGrp="1"/>
          </p:cNvSpPr>
          <p:nvPr>
            <p:ph type="title"/>
          </p:nvPr>
        </p:nvSpPr>
        <p:spPr/>
        <p:txBody>
          <a:bodyPr/>
          <a:lstStyle/>
          <a:p>
            <a:r>
              <a:rPr lang="zh-CN" altLang="en-US" dirty="0"/>
              <a:t>关键技术</a:t>
            </a:r>
          </a:p>
        </p:txBody>
      </p:sp>
      <p:sp>
        <p:nvSpPr>
          <p:cNvPr id="3" name="内容占位符 2">
            <a:extLst>
              <a:ext uri="{FF2B5EF4-FFF2-40B4-BE49-F238E27FC236}">
                <a16:creationId xmlns:a16="http://schemas.microsoft.com/office/drawing/2014/main" id="{6CE79FEC-CB45-4527-8710-08D8CFAC725D}"/>
              </a:ext>
            </a:extLst>
          </p:cNvPr>
          <p:cNvSpPr>
            <a:spLocks noGrp="1"/>
          </p:cNvSpPr>
          <p:nvPr>
            <p:ph idx="1"/>
          </p:nvPr>
        </p:nvSpPr>
        <p:spPr/>
        <p:txBody>
          <a:bodyPr/>
          <a:lstStyle/>
          <a:p>
            <a:pPr marL="457200" indent="-457200">
              <a:buFont typeface="+mj-lt"/>
              <a:buAutoNum type="arabicPeriod"/>
            </a:pPr>
            <a:r>
              <a:rPr lang="zh-CN" altLang="en-US" dirty="0"/>
              <a:t>病毒代码的重定位。</a:t>
            </a:r>
            <a:endParaRPr lang="en-US" altLang="zh-CN" dirty="0"/>
          </a:p>
          <a:p>
            <a:pPr marL="457200" indent="-457200">
              <a:buFont typeface="+mj-lt"/>
              <a:buAutoNum type="arabicPeriod"/>
            </a:pPr>
            <a:r>
              <a:rPr lang="zh-CN" altLang="en-US" dirty="0"/>
              <a:t>病毒</a:t>
            </a:r>
            <a:r>
              <a:rPr lang="en-US" altLang="zh-CN" dirty="0"/>
              <a:t>API</a:t>
            </a:r>
            <a:r>
              <a:rPr lang="zh-CN" altLang="en-US" dirty="0"/>
              <a:t>函数调用。</a:t>
            </a:r>
            <a:endParaRPr lang="en-US" altLang="zh-CN" dirty="0"/>
          </a:p>
          <a:p>
            <a:pPr marL="457200" indent="-457200">
              <a:buFont typeface="+mj-lt"/>
              <a:buAutoNum type="arabicPeriod"/>
            </a:pPr>
            <a:r>
              <a:rPr lang="zh-CN" altLang="en-US" dirty="0"/>
              <a:t>病毒文件搜索技术。</a:t>
            </a:r>
            <a:endParaRPr lang="en-US" altLang="zh-CN" dirty="0"/>
          </a:p>
          <a:p>
            <a:pPr marL="457200" indent="-457200">
              <a:buFont typeface="+mj-lt"/>
              <a:buAutoNum type="arabicPeriod"/>
            </a:pPr>
            <a:r>
              <a:rPr lang="zh-CN" altLang="en-US" dirty="0"/>
              <a:t>病毒内存映射技术。</a:t>
            </a:r>
            <a:endParaRPr lang="en-US" altLang="zh-CN" dirty="0"/>
          </a:p>
          <a:p>
            <a:pPr marL="457200" indent="-457200">
              <a:buFont typeface="+mj-lt"/>
              <a:buAutoNum type="arabicPeriod"/>
            </a:pPr>
            <a:r>
              <a:rPr lang="zh-CN" altLang="en-US" dirty="0"/>
              <a:t>病毒感染和识别技术。</a:t>
            </a:r>
            <a:endParaRPr lang="en-US" altLang="zh-CN" dirty="0"/>
          </a:p>
          <a:p>
            <a:pPr marL="457200" indent="-457200">
              <a:buFont typeface="+mj-lt"/>
              <a:buAutoNum type="arabicPeriod"/>
            </a:pPr>
            <a:r>
              <a:rPr lang="zh-CN" altLang="en-US" dirty="0"/>
              <a:t>病毒返回宿主技术。</a:t>
            </a:r>
            <a:endParaRPr lang="en-US" altLang="zh-CN" dirty="0"/>
          </a:p>
        </p:txBody>
      </p:sp>
      <p:sp>
        <p:nvSpPr>
          <p:cNvPr id="4" name="日期占位符 3">
            <a:extLst>
              <a:ext uri="{FF2B5EF4-FFF2-40B4-BE49-F238E27FC236}">
                <a16:creationId xmlns:a16="http://schemas.microsoft.com/office/drawing/2014/main" id="{32DCCD85-4F8F-4F25-9F47-C69F79D10F94}"/>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
        <p:nvSpPr>
          <p:cNvPr id="5" name="文本框 4">
            <a:extLst>
              <a:ext uri="{FF2B5EF4-FFF2-40B4-BE49-F238E27FC236}">
                <a16:creationId xmlns:a16="http://schemas.microsoft.com/office/drawing/2014/main" id="{5939B6E8-7D92-4EF8-A00D-B77477D649E7}"/>
              </a:ext>
            </a:extLst>
          </p:cNvPr>
          <p:cNvSpPr txBox="1"/>
          <p:nvPr/>
        </p:nvSpPr>
        <p:spPr>
          <a:xfrm>
            <a:off x="6763657" y="2108200"/>
            <a:ext cx="4392024" cy="1656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zh-CN" altLang="en-US" dirty="0">
                <a:latin typeface="黑体" panose="02010609060101010101" pitchFamily="49" charset="-122"/>
                <a:ea typeface="黑体" panose="02010609060101010101" pitchFamily="49" charset="-122"/>
              </a:rPr>
              <a:t>计算机病毒：</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①自我复制传播；</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②实施破坏干扰或信息窃取等行为。</a:t>
            </a:r>
          </a:p>
        </p:txBody>
      </p:sp>
    </p:spTree>
    <p:extLst>
      <p:ext uri="{BB962C8B-B14F-4D97-AF65-F5344CB8AC3E}">
        <p14:creationId xmlns:p14="http://schemas.microsoft.com/office/powerpoint/2010/main" val="8155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26D99-B7D2-447C-8678-8EE15B3D4521}"/>
              </a:ext>
            </a:extLst>
          </p:cNvPr>
          <p:cNvSpPr>
            <a:spLocks noGrp="1"/>
          </p:cNvSpPr>
          <p:nvPr>
            <p:ph type="title"/>
          </p:nvPr>
        </p:nvSpPr>
        <p:spPr/>
        <p:txBody>
          <a:bodyPr/>
          <a:lstStyle/>
          <a:p>
            <a:r>
              <a:rPr lang="en-US" altLang="zh-CN" dirty="0"/>
              <a:t>1.</a:t>
            </a:r>
            <a:r>
              <a:rPr lang="zh-CN" altLang="en-US" dirty="0"/>
              <a:t>病毒重定位技术</a:t>
            </a:r>
          </a:p>
        </p:txBody>
      </p:sp>
      <p:sp>
        <p:nvSpPr>
          <p:cNvPr id="3" name="内容占位符 2">
            <a:extLst>
              <a:ext uri="{FF2B5EF4-FFF2-40B4-BE49-F238E27FC236}">
                <a16:creationId xmlns:a16="http://schemas.microsoft.com/office/drawing/2014/main" id="{ED944A0C-6A13-47CE-9ECE-F0FCF716A45A}"/>
              </a:ext>
            </a:extLst>
          </p:cNvPr>
          <p:cNvSpPr>
            <a:spLocks noGrp="1"/>
          </p:cNvSpPr>
          <p:nvPr>
            <p:ph idx="1"/>
          </p:nvPr>
        </p:nvSpPr>
        <p:spPr/>
        <p:txBody>
          <a:bodyPr/>
          <a:lstStyle/>
          <a:p>
            <a:r>
              <a:rPr lang="zh-CN" altLang="en-US" dirty="0"/>
              <a:t>这里所说的病毒重定位技术，是基于以下的事实而产生的。</a:t>
            </a:r>
            <a:endParaRPr lang="en-US" altLang="zh-CN" dirty="0"/>
          </a:p>
          <a:p>
            <a:pPr marL="457200" indent="-457200">
              <a:buFont typeface="+mj-lt"/>
              <a:buAutoNum type="arabicPeriod"/>
            </a:pPr>
            <a:r>
              <a:rPr lang="en-US" altLang="zh-CN" dirty="0"/>
              <a:t>PE</a:t>
            </a:r>
            <a:r>
              <a:rPr lang="zh-CN" altLang="en-US" dirty="0"/>
              <a:t>程序中存储了二进制的计算机指令序列，其中地址信息是基于</a:t>
            </a:r>
            <a:r>
              <a:rPr lang="en-US" altLang="zh-CN" dirty="0"/>
              <a:t>PE</a:t>
            </a:r>
            <a:r>
              <a:rPr lang="zh-CN" altLang="en-US" dirty="0"/>
              <a:t>文件的基地址的相对地址。</a:t>
            </a:r>
            <a:endParaRPr lang="en-US" altLang="zh-CN" dirty="0"/>
          </a:p>
          <a:p>
            <a:pPr marL="457200" indent="-457200">
              <a:buFont typeface="+mj-lt"/>
              <a:buAutoNum type="arabicPeriod"/>
            </a:pPr>
            <a:r>
              <a:rPr lang="zh-CN" altLang="en-US" dirty="0"/>
              <a:t>病毒中变量（常量）在运行时是通过其加载在内存中的位置，也就是地址信息进行访问的。</a:t>
            </a:r>
            <a:endParaRPr lang="en-US" altLang="zh-CN" dirty="0"/>
          </a:p>
          <a:p>
            <a:pPr marL="457200" indent="-457200">
              <a:buFont typeface="+mj-lt"/>
              <a:buAutoNum type="arabicPeriod"/>
            </a:pPr>
            <a:r>
              <a:rPr lang="zh-CN" altLang="en-US" dirty="0"/>
              <a:t>病毒代码在进行传播是将其病毒代码插入正常</a:t>
            </a:r>
            <a:r>
              <a:rPr lang="en-US" altLang="zh-CN" dirty="0"/>
              <a:t>PE</a:t>
            </a:r>
            <a:r>
              <a:rPr lang="zh-CN" altLang="en-US" dirty="0"/>
              <a:t>程序的代码中，这导致病毒中变量在传播附加到宿主程序上存在差异，无法统一确定，需要动态定位。</a:t>
            </a:r>
            <a:endParaRPr lang="en-US" altLang="zh-CN" dirty="0"/>
          </a:p>
          <a:p>
            <a:endParaRPr lang="en-US" altLang="zh-CN" dirty="0"/>
          </a:p>
        </p:txBody>
      </p:sp>
      <p:sp>
        <p:nvSpPr>
          <p:cNvPr id="4" name="日期占位符 3">
            <a:extLst>
              <a:ext uri="{FF2B5EF4-FFF2-40B4-BE49-F238E27FC236}">
                <a16:creationId xmlns:a16="http://schemas.microsoft.com/office/drawing/2014/main" id="{E826A393-F847-4B75-BF98-59E89AA4B8F0}"/>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60125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2A36A-B5DB-41EC-BAB5-CBCFD656FDD3}"/>
              </a:ext>
            </a:extLst>
          </p:cNvPr>
          <p:cNvSpPr>
            <a:spLocks noGrp="1"/>
          </p:cNvSpPr>
          <p:nvPr>
            <p:ph type="title"/>
          </p:nvPr>
        </p:nvSpPr>
        <p:spPr/>
        <p:txBody>
          <a:bodyPr/>
          <a:lstStyle/>
          <a:p>
            <a:r>
              <a:rPr lang="zh-CN" altLang="en-US" dirty="0"/>
              <a:t>病毒重定位的方法</a:t>
            </a:r>
          </a:p>
        </p:txBody>
      </p:sp>
      <p:sp>
        <p:nvSpPr>
          <p:cNvPr id="3" name="内容占位符 2">
            <a:extLst>
              <a:ext uri="{FF2B5EF4-FFF2-40B4-BE49-F238E27FC236}">
                <a16:creationId xmlns:a16="http://schemas.microsoft.com/office/drawing/2014/main" id="{BBC63E39-60CD-4F0B-AA21-8FE9A55607FB}"/>
              </a:ext>
            </a:extLst>
          </p:cNvPr>
          <p:cNvSpPr>
            <a:spLocks noGrp="1"/>
          </p:cNvSpPr>
          <p:nvPr>
            <p:ph idx="1"/>
          </p:nvPr>
        </p:nvSpPr>
        <p:spPr/>
        <p:txBody>
          <a:bodyPr/>
          <a:lstStyle/>
          <a:p>
            <a:r>
              <a:rPr lang="en-US" altLang="zh-CN" dirty="0"/>
              <a:t>1. </a:t>
            </a:r>
            <a:r>
              <a:rPr lang="zh-CN" altLang="en-US" dirty="0"/>
              <a:t>在指令序列中找到一个基准点的地址（</a:t>
            </a:r>
            <a:r>
              <a:rPr lang="en-US" altLang="zh-CN" dirty="0"/>
              <a:t>A</a:t>
            </a:r>
            <a:r>
              <a:rPr lang="en-US" altLang="zh-CN" baseline="-25000" dirty="0"/>
              <a:t>PE</a:t>
            </a:r>
            <a:r>
              <a:rPr lang="zh-CN" altLang="en-US" dirty="0"/>
              <a:t>）</a:t>
            </a:r>
            <a:endParaRPr lang="en-US" altLang="zh-CN" baseline="-25000" dirty="0"/>
          </a:p>
          <a:p>
            <a:r>
              <a:rPr lang="en-US" altLang="zh-CN" dirty="0"/>
              <a:t>2. </a:t>
            </a:r>
            <a:r>
              <a:rPr lang="zh-CN" altLang="en-US" dirty="0"/>
              <a:t>利用</a:t>
            </a:r>
            <a:r>
              <a:rPr lang="en-US" altLang="zh-CN" dirty="0"/>
              <a:t>call</a:t>
            </a:r>
            <a:r>
              <a:rPr lang="zh-CN" altLang="en-US" dirty="0"/>
              <a:t>指令特性，找到这个基准点在实际运行时的地址（</a:t>
            </a:r>
            <a:r>
              <a:rPr lang="en-US" altLang="zh-CN" dirty="0"/>
              <a:t>A</a:t>
            </a:r>
            <a:r>
              <a:rPr lang="en-US" altLang="zh-CN" baseline="-25000" dirty="0"/>
              <a:t>M</a:t>
            </a:r>
            <a:r>
              <a:rPr lang="zh-CN" altLang="en-US" dirty="0"/>
              <a:t>）。</a:t>
            </a:r>
            <a:endParaRPr lang="en-US" altLang="zh-CN" dirty="0"/>
          </a:p>
          <a:p>
            <a:r>
              <a:rPr lang="en-US" altLang="zh-CN" dirty="0"/>
              <a:t>3. </a:t>
            </a:r>
            <a:r>
              <a:rPr lang="zh-CN" altLang="en-US" dirty="0"/>
              <a:t>求出实际基准点运行的地址和基准点在代码写入的地址的差值（</a:t>
            </a:r>
            <a:r>
              <a:rPr lang="en-US" altLang="zh-CN" dirty="0"/>
              <a:t>Δ= A</a:t>
            </a:r>
            <a:r>
              <a:rPr lang="en-US" altLang="zh-CN" baseline="-25000" dirty="0"/>
              <a:t>M </a:t>
            </a:r>
            <a:r>
              <a:rPr lang="en-US" altLang="zh-CN" dirty="0"/>
              <a:t>- A</a:t>
            </a:r>
            <a:r>
              <a:rPr lang="en-US" altLang="zh-CN" baseline="-25000" dirty="0"/>
              <a:t>PE </a:t>
            </a:r>
            <a:r>
              <a:rPr lang="zh-CN" altLang="en-US" dirty="0"/>
              <a:t>）</a:t>
            </a:r>
            <a:endParaRPr lang="en-US" altLang="zh-CN" dirty="0"/>
          </a:p>
          <a:p>
            <a:r>
              <a:rPr lang="en-US" altLang="zh-CN" dirty="0"/>
              <a:t>4. </a:t>
            </a:r>
            <a:r>
              <a:rPr lang="zh-CN" altLang="en-US" dirty="0"/>
              <a:t>通过将需要定位的地址</a:t>
            </a:r>
            <a:r>
              <a:rPr lang="en-US" altLang="zh-CN" dirty="0"/>
              <a:t>B</a:t>
            </a:r>
            <a:r>
              <a:rPr lang="en-US" altLang="zh-CN" baseline="-25000" dirty="0"/>
              <a:t>PE</a:t>
            </a:r>
            <a:r>
              <a:rPr lang="zh-CN" altLang="en-US" dirty="0"/>
              <a:t>和</a:t>
            </a:r>
            <a:r>
              <a:rPr lang="en-US" altLang="zh-CN" dirty="0"/>
              <a:t>Δ</a:t>
            </a:r>
            <a:r>
              <a:rPr lang="zh-CN" altLang="en-US" dirty="0"/>
              <a:t>相加，获得实际内存中</a:t>
            </a:r>
            <a:r>
              <a:rPr lang="en-US" altLang="zh-CN" dirty="0"/>
              <a:t>B</a:t>
            </a:r>
            <a:r>
              <a:rPr lang="zh-CN" altLang="en-US" dirty="0"/>
              <a:t>的地址：</a:t>
            </a:r>
            <a:r>
              <a:rPr lang="en-US" altLang="zh-CN" dirty="0"/>
              <a:t>B</a:t>
            </a:r>
            <a:r>
              <a:rPr lang="en-US" altLang="zh-CN" baseline="-25000" dirty="0"/>
              <a:t>M</a:t>
            </a:r>
            <a:r>
              <a:rPr lang="en-US" altLang="zh-CN" dirty="0"/>
              <a:t>=B</a:t>
            </a:r>
            <a:r>
              <a:rPr lang="en-US" altLang="zh-CN" baseline="-25000" dirty="0"/>
              <a:t>PE</a:t>
            </a:r>
            <a:r>
              <a:rPr lang="en-US" altLang="zh-CN" dirty="0"/>
              <a:t>+Δ</a:t>
            </a:r>
            <a:endParaRPr lang="zh-CN" altLang="en-US" dirty="0"/>
          </a:p>
        </p:txBody>
      </p:sp>
      <p:sp>
        <p:nvSpPr>
          <p:cNvPr id="4" name="日期占位符 3">
            <a:extLst>
              <a:ext uri="{FF2B5EF4-FFF2-40B4-BE49-F238E27FC236}">
                <a16:creationId xmlns:a16="http://schemas.microsoft.com/office/drawing/2014/main" id="{8B2ED923-C392-4579-B12E-353494612F75}"/>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29119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5C04BB-B903-479F-8A7E-BB1C133F24F9}"/>
              </a:ext>
            </a:extLst>
          </p:cNvPr>
          <p:cNvSpPr>
            <a:spLocks noGrp="1"/>
          </p:cNvSpPr>
          <p:nvPr>
            <p:ph type="title"/>
          </p:nvPr>
        </p:nvSpPr>
        <p:spPr/>
        <p:txBody>
          <a:bodyPr/>
          <a:lstStyle/>
          <a:p>
            <a:r>
              <a:rPr lang="zh-CN" altLang="en-US" dirty="0"/>
              <a:t>汇编伪指令表示</a:t>
            </a:r>
          </a:p>
        </p:txBody>
      </p:sp>
      <p:sp>
        <p:nvSpPr>
          <p:cNvPr id="3" name="内容占位符 2">
            <a:extLst>
              <a:ext uri="{FF2B5EF4-FFF2-40B4-BE49-F238E27FC236}">
                <a16:creationId xmlns:a16="http://schemas.microsoft.com/office/drawing/2014/main" id="{D6BA9F75-136E-49A3-A51F-D6403F9E024C}"/>
              </a:ext>
            </a:extLst>
          </p:cNvPr>
          <p:cNvSpPr>
            <a:spLocks noGrp="1"/>
          </p:cNvSpPr>
          <p:nvPr>
            <p:ph idx="1"/>
          </p:nvPr>
        </p:nvSpPr>
        <p:spPr>
          <a:xfrm>
            <a:off x="1097280" y="2108201"/>
            <a:ext cx="5172891" cy="3760891"/>
          </a:xfrm>
        </p:spPr>
        <p:txBody>
          <a:bodyPr/>
          <a:lstStyle/>
          <a:p>
            <a:r>
              <a:rPr lang="en-US" altLang="zh-CN" dirty="0"/>
              <a:t>CALL A</a:t>
            </a:r>
          </a:p>
          <a:p>
            <a:r>
              <a:rPr lang="en-US" altLang="zh-CN" dirty="0"/>
              <a:t>A</a:t>
            </a:r>
            <a:r>
              <a:rPr lang="zh-CN" altLang="en-US" dirty="0"/>
              <a:t>：</a:t>
            </a:r>
            <a:endParaRPr lang="en-US" altLang="zh-CN" dirty="0"/>
          </a:p>
          <a:p>
            <a:r>
              <a:rPr lang="en-US" altLang="zh-CN" dirty="0"/>
              <a:t>   POP EBP</a:t>
            </a:r>
          </a:p>
          <a:p>
            <a:r>
              <a:rPr lang="en-US" altLang="zh-CN" dirty="0"/>
              <a:t>    …</a:t>
            </a:r>
          </a:p>
          <a:p>
            <a:r>
              <a:rPr lang="en-US" altLang="zh-CN" dirty="0"/>
              <a:t>    LEA EAX, [EBP + (OFFSET B – OFFSET A)]</a:t>
            </a:r>
          </a:p>
          <a:p>
            <a:r>
              <a:rPr lang="en-US" altLang="zh-CN" dirty="0"/>
              <a:t>    …</a:t>
            </a:r>
          </a:p>
          <a:p>
            <a:r>
              <a:rPr lang="en-US" altLang="zh-CN" dirty="0"/>
              <a:t>; </a:t>
            </a:r>
            <a:r>
              <a:rPr lang="zh-CN" altLang="en-US" dirty="0"/>
              <a:t>以上</a:t>
            </a:r>
            <a:r>
              <a:rPr lang="en-US" altLang="zh-CN" dirty="0"/>
              <a:t>LEA</a:t>
            </a:r>
            <a:r>
              <a:rPr lang="zh-CN" altLang="en-US" dirty="0"/>
              <a:t>指令将计算</a:t>
            </a:r>
            <a:r>
              <a:rPr lang="en-US" altLang="zh-CN" dirty="0"/>
              <a:t>B</a:t>
            </a:r>
            <a:r>
              <a:rPr lang="zh-CN" altLang="en-US" dirty="0"/>
              <a:t>的内存地址传输到</a:t>
            </a:r>
            <a:r>
              <a:rPr lang="en-US" altLang="zh-CN" dirty="0"/>
              <a:t>EAX</a:t>
            </a:r>
            <a:r>
              <a:rPr lang="zh-CN" altLang="en-US" dirty="0"/>
              <a:t>！</a:t>
            </a:r>
          </a:p>
        </p:txBody>
      </p:sp>
      <p:sp>
        <p:nvSpPr>
          <p:cNvPr id="4" name="日期占位符 3">
            <a:extLst>
              <a:ext uri="{FF2B5EF4-FFF2-40B4-BE49-F238E27FC236}">
                <a16:creationId xmlns:a16="http://schemas.microsoft.com/office/drawing/2014/main" id="{CAB82FB5-78FA-4CDA-A766-8549EF5D91FF}"/>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grpSp>
        <p:nvGrpSpPr>
          <p:cNvPr id="23" name="组合 22">
            <a:extLst>
              <a:ext uri="{FF2B5EF4-FFF2-40B4-BE49-F238E27FC236}">
                <a16:creationId xmlns:a16="http://schemas.microsoft.com/office/drawing/2014/main" id="{D4AE5472-0858-40D0-9D01-D52EEC5E84E5}"/>
              </a:ext>
            </a:extLst>
          </p:cNvPr>
          <p:cNvGrpSpPr/>
          <p:nvPr/>
        </p:nvGrpSpPr>
        <p:grpSpPr>
          <a:xfrm>
            <a:off x="1097280" y="2064659"/>
            <a:ext cx="10058400" cy="388256"/>
            <a:chOff x="1097280" y="2064659"/>
            <a:chExt cx="10058400" cy="388256"/>
          </a:xfrm>
        </p:grpSpPr>
        <p:sp>
          <p:nvSpPr>
            <p:cNvPr id="7" name="矩形 6">
              <a:extLst>
                <a:ext uri="{FF2B5EF4-FFF2-40B4-BE49-F238E27FC236}">
                  <a16:creationId xmlns:a16="http://schemas.microsoft.com/office/drawing/2014/main" id="{D3AE8B93-3C4F-4DC5-A606-AEAF4C391CD0}"/>
                </a:ext>
              </a:extLst>
            </p:cNvPr>
            <p:cNvSpPr/>
            <p:nvPr/>
          </p:nvSpPr>
          <p:spPr>
            <a:xfrm>
              <a:off x="1097280" y="2064659"/>
              <a:ext cx="2226491" cy="388256"/>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6B87A5-A3B8-4B2D-AED9-479D81F71832}"/>
                </a:ext>
              </a:extLst>
            </p:cNvPr>
            <p:cNvSpPr/>
            <p:nvPr/>
          </p:nvSpPr>
          <p:spPr>
            <a:xfrm>
              <a:off x="7053943" y="2064659"/>
              <a:ext cx="4101737" cy="36512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将</a:t>
              </a:r>
              <a:r>
                <a:rPr lang="en-US" altLang="zh-CN" dirty="0"/>
                <a:t>CALL</a:t>
              </a:r>
              <a:r>
                <a:rPr lang="zh-CN" altLang="en-US" dirty="0"/>
                <a:t>指令下一条指令地址</a:t>
              </a:r>
              <a:r>
                <a:rPr lang="en-US" altLang="zh-CN" dirty="0"/>
                <a:t>PUSH</a:t>
              </a:r>
              <a:endParaRPr lang="zh-CN" altLang="en-US" dirty="0"/>
            </a:p>
          </p:txBody>
        </p:sp>
        <p:cxnSp>
          <p:nvCxnSpPr>
            <p:cNvPr id="10" name="直接连接符 9">
              <a:extLst>
                <a:ext uri="{FF2B5EF4-FFF2-40B4-BE49-F238E27FC236}">
                  <a16:creationId xmlns:a16="http://schemas.microsoft.com/office/drawing/2014/main" id="{B6983014-6DA2-44A7-9834-0984B5AC4BFB}"/>
                </a:ext>
              </a:extLst>
            </p:cNvPr>
            <p:cNvCxnSpPr>
              <a:endCxn id="8" idx="1"/>
            </p:cNvCxnSpPr>
            <p:nvPr/>
          </p:nvCxnSpPr>
          <p:spPr>
            <a:xfrm flipV="1">
              <a:off x="3323771" y="2247222"/>
              <a:ext cx="3730172" cy="2492"/>
            </a:xfrm>
            <a:prstGeom prst="line">
              <a:avLst/>
            </a:prstGeom>
            <a:ln w="38100"/>
          </p:spPr>
          <p:style>
            <a:lnRef idx="2">
              <a:schemeClr val="accent3"/>
            </a:lnRef>
            <a:fillRef idx="0">
              <a:schemeClr val="accent3"/>
            </a:fillRef>
            <a:effectRef idx="1">
              <a:schemeClr val="accent3"/>
            </a:effectRef>
            <a:fontRef idx="minor">
              <a:schemeClr val="tx1"/>
            </a:fontRef>
          </p:style>
        </p:cxnSp>
      </p:grpSp>
      <p:grpSp>
        <p:nvGrpSpPr>
          <p:cNvPr id="24" name="组合 23">
            <a:extLst>
              <a:ext uri="{FF2B5EF4-FFF2-40B4-BE49-F238E27FC236}">
                <a16:creationId xmlns:a16="http://schemas.microsoft.com/office/drawing/2014/main" id="{5D56D7FF-2871-4513-B346-68FFD2675835}"/>
              </a:ext>
            </a:extLst>
          </p:cNvPr>
          <p:cNvGrpSpPr/>
          <p:nvPr/>
        </p:nvGrpSpPr>
        <p:grpSpPr>
          <a:xfrm>
            <a:off x="1097279" y="2635478"/>
            <a:ext cx="10058401" cy="793522"/>
            <a:chOff x="1097279" y="2635478"/>
            <a:chExt cx="10058401" cy="793522"/>
          </a:xfrm>
        </p:grpSpPr>
        <p:sp>
          <p:nvSpPr>
            <p:cNvPr id="11" name="矩形 10">
              <a:extLst>
                <a:ext uri="{FF2B5EF4-FFF2-40B4-BE49-F238E27FC236}">
                  <a16:creationId xmlns:a16="http://schemas.microsoft.com/office/drawing/2014/main" id="{041F2551-0924-4995-B9DA-AC37D82C035F}"/>
                </a:ext>
              </a:extLst>
            </p:cNvPr>
            <p:cNvSpPr/>
            <p:nvPr/>
          </p:nvSpPr>
          <p:spPr>
            <a:xfrm>
              <a:off x="1097279" y="2635478"/>
              <a:ext cx="2226491" cy="793522"/>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5311D10D-48F3-4699-A424-6A6744BE123C}"/>
                </a:ext>
              </a:extLst>
            </p:cNvPr>
            <p:cNvCxnSpPr>
              <a:cxnSpLocks/>
              <a:stCxn id="11" idx="3"/>
              <a:endCxn id="14" idx="1"/>
            </p:cNvCxnSpPr>
            <p:nvPr/>
          </p:nvCxnSpPr>
          <p:spPr>
            <a:xfrm>
              <a:off x="3323770" y="3032239"/>
              <a:ext cx="3730173" cy="0"/>
            </a:xfrm>
            <a:prstGeom prst="line">
              <a:avLst/>
            </a:prstGeom>
            <a:ln w="38100"/>
          </p:spPr>
          <p:style>
            <a:lnRef idx="2">
              <a:schemeClr val="accent3"/>
            </a:lnRef>
            <a:fillRef idx="0">
              <a:schemeClr val="accent3"/>
            </a:fillRef>
            <a:effectRef idx="1">
              <a:schemeClr val="accent3"/>
            </a:effectRef>
            <a:fontRef idx="minor">
              <a:schemeClr val="tx1"/>
            </a:fontRef>
          </p:style>
        </p:cxnSp>
        <p:sp>
          <p:nvSpPr>
            <p:cNvPr id="14" name="矩形: 圆角 13">
              <a:extLst>
                <a:ext uri="{FF2B5EF4-FFF2-40B4-BE49-F238E27FC236}">
                  <a16:creationId xmlns:a16="http://schemas.microsoft.com/office/drawing/2014/main" id="{F0D641C7-39DA-44FF-8219-9CA57A17E790}"/>
                </a:ext>
              </a:extLst>
            </p:cNvPr>
            <p:cNvSpPr/>
            <p:nvPr/>
          </p:nvSpPr>
          <p:spPr>
            <a:xfrm>
              <a:off x="7053943" y="2635478"/>
              <a:ext cx="4101737" cy="79352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将栈顶保存的</a:t>
              </a:r>
              <a:r>
                <a:rPr lang="en-US" altLang="zh-CN" dirty="0"/>
                <a:t>A</a:t>
              </a:r>
              <a:r>
                <a:rPr lang="zh-CN" altLang="en-US" dirty="0"/>
                <a:t>的真实地址</a:t>
              </a:r>
              <a:r>
                <a:rPr lang="en-US" altLang="zh-CN" dirty="0"/>
                <a:t>POP</a:t>
              </a:r>
              <a:r>
                <a:rPr lang="zh-CN" altLang="en-US" dirty="0"/>
                <a:t>到</a:t>
              </a:r>
              <a:r>
                <a:rPr lang="en-US" altLang="zh-CN" dirty="0"/>
                <a:t>EBP</a:t>
              </a:r>
              <a:r>
                <a:rPr lang="zh-CN" altLang="en-US" dirty="0"/>
                <a:t>寄存器中！</a:t>
              </a:r>
            </a:p>
          </p:txBody>
        </p:sp>
      </p:grpSp>
      <p:grpSp>
        <p:nvGrpSpPr>
          <p:cNvPr id="25" name="组合 24">
            <a:extLst>
              <a:ext uri="{FF2B5EF4-FFF2-40B4-BE49-F238E27FC236}">
                <a16:creationId xmlns:a16="http://schemas.microsoft.com/office/drawing/2014/main" id="{C5A0025E-0D8D-488C-832E-9FF6FB57AB72}"/>
              </a:ext>
            </a:extLst>
          </p:cNvPr>
          <p:cNvGrpSpPr/>
          <p:nvPr/>
        </p:nvGrpSpPr>
        <p:grpSpPr>
          <a:xfrm>
            <a:off x="2510971" y="3548143"/>
            <a:ext cx="8644709" cy="1410780"/>
            <a:chOff x="2510971" y="3548143"/>
            <a:chExt cx="8644709" cy="1410780"/>
          </a:xfrm>
        </p:grpSpPr>
        <p:sp>
          <p:nvSpPr>
            <p:cNvPr id="18" name="矩形 17">
              <a:extLst>
                <a:ext uri="{FF2B5EF4-FFF2-40B4-BE49-F238E27FC236}">
                  <a16:creationId xmlns:a16="http://schemas.microsoft.com/office/drawing/2014/main" id="{EC697002-4EF0-4FBD-B465-B96DAFBB4F8D}"/>
                </a:ext>
              </a:extLst>
            </p:cNvPr>
            <p:cNvSpPr/>
            <p:nvPr/>
          </p:nvSpPr>
          <p:spPr>
            <a:xfrm>
              <a:off x="2510971" y="4059405"/>
              <a:ext cx="3730172" cy="388256"/>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30B70D3F-B655-4FEF-BDB0-CE8F3CFDEEB9}"/>
                </a:ext>
              </a:extLst>
            </p:cNvPr>
            <p:cNvCxnSpPr>
              <a:cxnSpLocks/>
              <a:stCxn id="18" idx="3"/>
              <a:endCxn id="20" idx="1"/>
            </p:cNvCxnSpPr>
            <p:nvPr/>
          </p:nvCxnSpPr>
          <p:spPr>
            <a:xfrm>
              <a:off x="6241143" y="4253533"/>
              <a:ext cx="812800" cy="0"/>
            </a:xfrm>
            <a:prstGeom prst="line">
              <a:avLst/>
            </a:prstGeom>
            <a:ln w="38100"/>
          </p:spPr>
          <p:style>
            <a:lnRef idx="2">
              <a:schemeClr val="accent3"/>
            </a:lnRef>
            <a:fillRef idx="0">
              <a:schemeClr val="accent3"/>
            </a:fillRef>
            <a:effectRef idx="1">
              <a:schemeClr val="accent3"/>
            </a:effectRef>
            <a:fontRef idx="minor">
              <a:schemeClr val="tx1"/>
            </a:fontRef>
          </p:style>
        </p:cxnSp>
        <p:sp>
          <p:nvSpPr>
            <p:cNvPr id="20" name="矩形: 圆角 19">
              <a:extLst>
                <a:ext uri="{FF2B5EF4-FFF2-40B4-BE49-F238E27FC236}">
                  <a16:creationId xmlns:a16="http://schemas.microsoft.com/office/drawing/2014/main" id="{2BA3E7BA-A1AC-426A-A5BA-D4BED9BD10E0}"/>
                </a:ext>
              </a:extLst>
            </p:cNvPr>
            <p:cNvSpPr/>
            <p:nvPr/>
          </p:nvSpPr>
          <p:spPr>
            <a:xfrm>
              <a:off x="7053943" y="3548143"/>
              <a:ext cx="4101737" cy="14107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a:t>计算</a:t>
              </a:r>
              <a:r>
                <a:rPr lang="en-US" altLang="zh-CN" dirty="0"/>
                <a:t>A</a:t>
              </a:r>
              <a:r>
                <a:rPr lang="zh-CN" altLang="en-US" dirty="0"/>
                <a:t>的</a:t>
              </a:r>
              <a:r>
                <a:rPr lang="en-US" altLang="zh-CN" dirty="0"/>
                <a:t>Δ=</a:t>
              </a:r>
              <a:r>
                <a:rPr lang="en-US" altLang="zh-CN" dirty="0" err="1"/>
                <a:t>ebp</a:t>
              </a:r>
              <a:r>
                <a:rPr lang="en-US" altLang="zh-CN" dirty="0"/>
                <a:t>-offset a</a:t>
              </a:r>
              <a:r>
                <a:rPr lang="zh-CN" altLang="en-US" dirty="0"/>
                <a:t>，然后加上</a:t>
              </a:r>
              <a:r>
                <a:rPr lang="en-US" altLang="zh-CN" dirty="0"/>
                <a:t>B</a:t>
              </a:r>
              <a:r>
                <a:rPr lang="zh-CN" altLang="en-US" dirty="0"/>
                <a:t>的文件中的存放的地址</a:t>
              </a:r>
              <a:r>
                <a:rPr lang="en-US" altLang="zh-CN" dirty="0"/>
                <a:t>offset b</a:t>
              </a:r>
              <a:r>
                <a:rPr lang="zh-CN" altLang="en-US" dirty="0"/>
                <a:t>，计算出真实</a:t>
              </a:r>
              <a:r>
                <a:rPr lang="en-US" altLang="zh-CN"/>
                <a:t>b</a:t>
              </a:r>
              <a:r>
                <a:rPr lang="zh-CN" altLang="en-US"/>
                <a:t>的</a:t>
              </a:r>
              <a:r>
                <a:rPr lang="zh-CN" altLang="en-US" dirty="0"/>
                <a:t>地址！</a:t>
              </a:r>
            </a:p>
          </p:txBody>
        </p:sp>
      </p:grpSp>
    </p:spTree>
    <p:extLst>
      <p:ext uri="{BB962C8B-B14F-4D97-AF65-F5344CB8AC3E}">
        <p14:creationId xmlns:p14="http://schemas.microsoft.com/office/powerpoint/2010/main" val="326272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1D083-0508-4CD1-A577-827A7D245238}"/>
              </a:ext>
            </a:extLst>
          </p:cNvPr>
          <p:cNvSpPr>
            <a:spLocks noGrp="1"/>
          </p:cNvSpPr>
          <p:nvPr>
            <p:ph type="title"/>
          </p:nvPr>
        </p:nvSpPr>
        <p:spPr/>
        <p:txBody>
          <a:bodyPr/>
          <a:lstStyle/>
          <a:p>
            <a:r>
              <a:rPr lang="zh-CN" altLang="en-US" dirty="0"/>
              <a:t>汇编代码实现样例分析</a:t>
            </a:r>
          </a:p>
        </p:txBody>
      </p:sp>
      <p:sp>
        <p:nvSpPr>
          <p:cNvPr id="4" name="日期占位符 3">
            <a:extLst>
              <a:ext uri="{FF2B5EF4-FFF2-40B4-BE49-F238E27FC236}">
                <a16:creationId xmlns:a16="http://schemas.microsoft.com/office/drawing/2014/main" id="{6970ACD8-0A11-4450-BE22-CFD807BC5D50}"/>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pic>
        <p:nvPicPr>
          <p:cNvPr id="8" name="图片 7">
            <a:extLst>
              <a:ext uri="{FF2B5EF4-FFF2-40B4-BE49-F238E27FC236}">
                <a16:creationId xmlns:a16="http://schemas.microsoft.com/office/drawing/2014/main" id="{FE799E16-2D72-4616-840F-8A365503A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395" y="2023726"/>
            <a:ext cx="6689220" cy="2548274"/>
          </a:xfrm>
          <a:prstGeom prst="rect">
            <a:avLst/>
          </a:prstGeom>
        </p:spPr>
      </p:pic>
      <p:pic>
        <p:nvPicPr>
          <p:cNvPr id="6" name="内容占位符 5">
            <a:extLst>
              <a:ext uri="{FF2B5EF4-FFF2-40B4-BE49-F238E27FC236}">
                <a16:creationId xmlns:a16="http://schemas.microsoft.com/office/drawing/2014/main" id="{295DF506-E7EB-41ED-A94C-70ABFE35FC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008" y="2023726"/>
            <a:ext cx="4435816" cy="1982217"/>
          </a:xfrm>
        </p:spPr>
      </p:pic>
      <p:sp>
        <p:nvSpPr>
          <p:cNvPr id="11" name="矩形 10">
            <a:extLst>
              <a:ext uri="{FF2B5EF4-FFF2-40B4-BE49-F238E27FC236}">
                <a16:creationId xmlns:a16="http://schemas.microsoft.com/office/drawing/2014/main" id="{CE8F2FD0-1559-40B0-9B49-77CA6F6DA871}"/>
              </a:ext>
            </a:extLst>
          </p:cNvPr>
          <p:cNvSpPr/>
          <p:nvPr/>
        </p:nvSpPr>
        <p:spPr>
          <a:xfrm>
            <a:off x="1494972" y="2757714"/>
            <a:ext cx="1727200" cy="522516"/>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14A682C1-6123-4472-911B-F8AB55899CC3}"/>
              </a:ext>
            </a:extLst>
          </p:cNvPr>
          <p:cNvSpPr/>
          <p:nvPr/>
        </p:nvSpPr>
        <p:spPr>
          <a:xfrm>
            <a:off x="5122396" y="2757714"/>
            <a:ext cx="3745834" cy="228091"/>
          </a:xfrm>
          <a:prstGeom prst="roundRect">
            <a:avLst>
              <a:gd name="adj" fmla="val 0"/>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cxnSp>
        <p:nvCxnSpPr>
          <p:cNvPr id="23" name="连接符: 肘形 22">
            <a:extLst>
              <a:ext uri="{FF2B5EF4-FFF2-40B4-BE49-F238E27FC236}">
                <a16:creationId xmlns:a16="http://schemas.microsoft.com/office/drawing/2014/main" id="{3A116282-6D8A-4EF6-B7DA-102A9D7C3A86}"/>
              </a:ext>
            </a:extLst>
          </p:cNvPr>
          <p:cNvCxnSpPr>
            <a:stCxn id="11" idx="3"/>
            <a:endCxn id="13" idx="1"/>
          </p:cNvCxnSpPr>
          <p:nvPr/>
        </p:nvCxnSpPr>
        <p:spPr>
          <a:xfrm flipV="1">
            <a:off x="3222172" y="2871760"/>
            <a:ext cx="1900224" cy="147212"/>
          </a:xfrm>
          <a:prstGeom prst="bentConnector3">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7871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81D3A9-85C0-4A3A-8282-73BBD60C3712}"/>
              </a:ext>
            </a:extLst>
          </p:cNvPr>
          <p:cNvSpPr>
            <a:spLocks noGrp="1"/>
          </p:cNvSpPr>
          <p:nvPr>
            <p:ph type="title"/>
          </p:nvPr>
        </p:nvSpPr>
        <p:spPr/>
        <p:txBody>
          <a:bodyPr/>
          <a:lstStyle/>
          <a:p>
            <a:r>
              <a:rPr lang="en-US" altLang="zh-CN" dirty="0"/>
              <a:t>2.</a:t>
            </a:r>
            <a:r>
              <a:rPr lang="zh-CN" altLang="en-US" dirty="0"/>
              <a:t>病毒对</a:t>
            </a:r>
            <a:r>
              <a:rPr lang="en-US" altLang="zh-CN" dirty="0"/>
              <a:t>API</a:t>
            </a:r>
            <a:r>
              <a:rPr lang="zh-CN" altLang="en-US" dirty="0"/>
              <a:t>函数调用</a:t>
            </a:r>
          </a:p>
        </p:txBody>
      </p:sp>
      <p:sp>
        <p:nvSpPr>
          <p:cNvPr id="3" name="内容占位符 2">
            <a:extLst>
              <a:ext uri="{FF2B5EF4-FFF2-40B4-BE49-F238E27FC236}">
                <a16:creationId xmlns:a16="http://schemas.microsoft.com/office/drawing/2014/main" id="{1CD7E667-D92A-46A6-8E5C-35B1FAF7C8AA}"/>
              </a:ext>
            </a:extLst>
          </p:cNvPr>
          <p:cNvSpPr>
            <a:spLocks noGrp="1"/>
          </p:cNvSpPr>
          <p:nvPr>
            <p:ph idx="1"/>
          </p:nvPr>
        </p:nvSpPr>
        <p:spPr/>
        <p:txBody>
          <a:bodyPr/>
          <a:lstStyle/>
          <a:p>
            <a:r>
              <a:rPr lang="en-US" altLang="zh-CN" dirty="0"/>
              <a:t>API</a:t>
            </a:r>
            <a:r>
              <a:rPr lang="zh-CN" altLang="en-US" dirty="0"/>
              <a:t>：</a:t>
            </a:r>
            <a:r>
              <a:rPr lang="en-US" altLang="zh-CN" dirty="0"/>
              <a:t>Application Programming Interface</a:t>
            </a:r>
          </a:p>
          <a:p>
            <a:r>
              <a:rPr lang="zh-CN" altLang="en-US" dirty="0"/>
              <a:t>应用程序编程接口的表现形式就是各类</a:t>
            </a:r>
            <a:r>
              <a:rPr lang="en-US" altLang="zh-CN" dirty="0" err="1"/>
              <a:t>dll</a:t>
            </a:r>
            <a:r>
              <a:rPr lang="zh-CN" altLang="en-US" dirty="0"/>
              <a:t>文件，</a:t>
            </a:r>
            <a:br>
              <a:rPr lang="en-US" altLang="zh-CN" dirty="0"/>
            </a:br>
            <a:r>
              <a:rPr lang="zh-CN" altLang="en-US" dirty="0"/>
              <a:t>以及</a:t>
            </a:r>
            <a:r>
              <a:rPr lang="en-US" altLang="zh-CN" dirty="0" err="1"/>
              <a:t>dll</a:t>
            </a:r>
            <a:r>
              <a:rPr lang="zh-CN" altLang="en-US" dirty="0"/>
              <a:t>中的函数。而编写应用程序调用这些函数</a:t>
            </a:r>
            <a:br>
              <a:rPr lang="en-US" altLang="zh-CN" dirty="0"/>
            </a:br>
            <a:r>
              <a:rPr lang="zh-CN" altLang="en-US" dirty="0"/>
              <a:t>通常需要在</a:t>
            </a:r>
            <a:r>
              <a:rPr lang="en-US" altLang="zh-CN" dirty="0"/>
              <a:t>PE</a:t>
            </a:r>
            <a:r>
              <a:rPr lang="zh-CN" altLang="en-US" dirty="0"/>
              <a:t>文件中存储这些函数存放信息，如</a:t>
            </a:r>
            <a:br>
              <a:rPr lang="en-US" altLang="zh-CN" dirty="0"/>
            </a:br>
            <a:r>
              <a:rPr lang="zh-CN" altLang="en-US" dirty="0"/>
              <a:t>函数在哪个</a:t>
            </a:r>
            <a:r>
              <a:rPr lang="en-US" altLang="zh-CN" dirty="0" err="1"/>
              <a:t>dll</a:t>
            </a:r>
            <a:r>
              <a:rPr lang="zh-CN" altLang="en-US" dirty="0"/>
              <a:t>中，需要使用的函数名是什么等</a:t>
            </a:r>
            <a:br>
              <a:rPr lang="en-US" altLang="zh-CN" dirty="0"/>
            </a:br>
            <a:r>
              <a:rPr lang="zh-CN" altLang="en-US" dirty="0"/>
              <a:t>最关键的是，在程序运行的时候要能得到这个</a:t>
            </a:r>
            <a:br>
              <a:rPr lang="en-US" altLang="zh-CN" dirty="0"/>
            </a:br>
            <a:r>
              <a:rPr lang="zh-CN" altLang="en-US" dirty="0"/>
              <a:t>函数加载到内存中的地址！</a:t>
            </a:r>
            <a:endParaRPr lang="en-US" altLang="zh-CN" dirty="0"/>
          </a:p>
          <a:p>
            <a:r>
              <a:rPr lang="zh-CN" altLang="en-US" dirty="0"/>
              <a:t>对于病毒技术而言，不是一个完整的</a:t>
            </a:r>
            <a:r>
              <a:rPr lang="en-US" altLang="zh-CN" dirty="0"/>
              <a:t>PE</a:t>
            </a:r>
            <a:r>
              <a:rPr lang="zh-CN" altLang="en-US" dirty="0"/>
              <a:t>文件，需要不断插入到宿主程序代码中，因此如何获的病毒功能中所需要的</a:t>
            </a:r>
            <a:r>
              <a:rPr lang="en-US" altLang="zh-CN" dirty="0"/>
              <a:t>API</a:t>
            </a:r>
            <a:r>
              <a:rPr lang="zh-CN" altLang="en-US" dirty="0"/>
              <a:t>函数在内存中的地址，就是一个需要解决的重要问题。</a:t>
            </a:r>
          </a:p>
        </p:txBody>
      </p:sp>
      <p:sp>
        <p:nvSpPr>
          <p:cNvPr id="4" name="日期占位符 3">
            <a:extLst>
              <a:ext uri="{FF2B5EF4-FFF2-40B4-BE49-F238E27FC236}">
                <a16:creationId xmlns:a16="http://schemas.microsoft.com/office/drawing/2014/main" id="{66961931-A293-43DA-BA39-1627274F98BC}"/>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pic>
        <p:nvPicPr>
          <p:cNvPr id="1026" name="Picture 2" descr="What is Application Programming Interface(API)?">
            <a:extLst>
              <a:ext uri="{FF2B5EF4-FFF2-40B4-BE49-F238E27FC236}">
                <a16:creationId xmlns:a16="http://schemas.microsoft.com/office/drawing/2014/main" id="{29CC1B66-9674-4C41-B6F6-327B47BF3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629" y="2108201"/>
            <a:ext cx="38100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er32dIl出错，丢失条目：lockworkstation是怎么回事_rundll32.exe user32.dll ...">
            <a:extLst>
              <a:ext uri="{FF2B5EF4-FFF2-40B4-BE49-F238E27FC236}">
                <a16:creationId xmlns:a16="http://schemas.microsoft.com/office/drawing/2014/main" id="{A0187ABB-BB38-474B-9DF7-7A35A6B6F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7" y="2405062"/>
            <a:ext cx="29051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childTnLst>
                          </p:cTn>
                        </p:par>
                        <p:par>
                          <p:cTn id="11" fill="hold">
                            <p:stCondLst>
                              <p:cond delay="0"/>
                            </p:stCondLst>
                            <p:childTnLst>
                              <p:par>
                                <p:cTn id="12" presetID="3" presetClass="emph" presetSubtype="2" fill="hold" nodeType="afterEffect">
                                  <p:stCondLst>
                                    <p:cond delay="0"/>
                                  </p:stCondLst>
                                  <p:childTnLst>
                                    <p:animClr clrSpc="rgb" dir="cw">
                                      <p:cBhvr override="childStyle">
                                        <p:cTn id="13" dur="2000" fill="hold"/>
                                        <p:tgtEl>
                                          <p:spTgt spid="3">
                                            <p:txEl>
                                              <p:pRg st="1" end="1"/>
                                            </p:txEl>
                                          </p:spTgt>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F9B98D-23B3-48D3-8CC4-DEDA6160430A}"/>
              </a:ext>
            </a:extLst>
          </p:cNvPr>
          <p:cNvSpPr>
            <a:spLocks noGrp="1"/>
          </p:cNvSpPr>
          <p:nvPr>
            <p:ph type="title"/>
          </p:nvPr>
        </p:nvSpPr>
        <p:spPr/>
        <p:txBody>
          <a:bodyPr/>
          <a:lstStyle/>
          <a:p>
            <a:r>
              <a:rPr lang="zh-CN" altLang="en-US" dirty="0"/>
              <a:t>获取</a:t>
            </a:r>
            <a:r>
              <a:rPr lang="en-US" altLang="zh-CN" dirty="0"/>
              <a:t>API</a:t>
            </a:r>
            <a:r>
              <a:rPr lang="zh-CN" altLang="en-US" dirty="0"/>
              <a:t>函数地址方法</a:t>
            </a:r>
          </a:p>
        </p:txBody>
      </p:sp>
      <p:sp>
        <p:nvSpPr>
          <p:cNvPr id="3" name="内容占位符 2">
            <a:extLst>
              <a:ext uri="{FF2B5EF4-FFF2-40B4-BE49-F238E27FC236}">
                <a16:creationId xmlns:a16="http://schemas.microsoft.com/office/drawing/2014/main" id="{9B1CB11C-A813-46CB-A13C-DCD3EB40F0C1}"/>
              </a:ext>
            </a:extLst>
          </p:cNvPr>
          <p:cNvSpPr>
            <a:spLocks noGrp="1"/>
          </p:cNvSpPr>
          <p:nvPr>
            <p:ph idx="1"/>
          </p:nvPr>
        </p:nvSpPr>
        <p:spPr/>
        <p:txBody>
          <a:bodyPr/>
          <a:lstStyle/>
          <a:p>
            <a:r>
              <a:rPr lang="en-US" altLang="zh-CN" dirty="0"/>
              <a:t>1. </a:t>
            </a:r>
            <a:r>
              <a:rPr lang="zh-CN" altLang="en-US" dirty="0"/>
              <a:t>利用程序的返回地址，在其附近搜索整个模块（</a:t>
            </a:r>
            <a:r>
              <a:rPr lang="en-US" altLang="zh-CN" dirty="0"/>
              <a:t>DLL</a:t>
            </a:r>
            <a:r>
              <a:rPr lang="zh-CN" altLang="en-US" dirty="0"/>
              <a:t>文件）的基地址</a:t>
            </a:r>
            <a:endParaRPr lang="en-US" altLang="zh-CN" dirty="0"/>
          </a:p>
          <a:p>
            <a:r>
              <a:rPr lang="en-US" altLang="zh-CN" dirty="0"/>
              <a:t>2. </a:t>
            </a:r>
            <a:r>
              <a:rPr lang="zh-CN" altLang="en-US" dirty="0"/>
              <a:t>对于确定编译版本的</a:t>
            </a:r>
            <a:r>
              <a:rPr lang="en-US" altLang="zh-CN" dirty="0"/>
              <a:t>Windows</a:t>
            </a:r>
            <a:r>
              <a:rPr lang="zh-CN" altLang="en-US" dirty="0"/>
              <a:t>的</a:t>
            </a:r>
            <a:r>
              <a:rPr lang="en-US" altLang="zh-CN" dirty="0"/>
              <a:t>DLL</a:t>
            </a:r>
            <a:r>
              <a:rPr lang="zh-CN" altLang="en-US" dirty="0"/>
              <a:t>模块，一般其加载进内存地址是固定的，然后搜索其中函数地址</a:t>
            </a:r>
            <a:endParaRPr lang="en-US" altLang="zh-CN" dirty="0"/>
          </a:p>
          <a:p>
            <a:endParaRPr lang="zh-CN" altLang="en-US" dirty="0"/>
          </a:p>
        </p:txBody>
      </p:sp>
      <p:sp>
        <p:nvSpPr>
          <p:cNvPr id="4" name="日期占位符 3">
            <a:extLst>
              <a:ext uri="{FF2B5EF4-FFF2-40B4-BE49-F238E27FC236}">
                <a16:creationId xmlns:a16="http://schemas.microsoft.com/office/drawing/2014/main" id="{4A96AA2A-C6D4-4B9E-BA02-0E6B0A74A6BE}"/>
              </a:ext>
            </a:extLst>
          </p:cNvPr>
          <p:cNvSpPr>
            <a:spLocks noGrp="1"/>
          </p:cNvSpPr>
          <p:nvPr>
            <p:ph type="dt" sz="half" idx="10"/>
          </p:nvPr>
        </p:nvSpPr>
        <p:spPr/>
        <p:txBody>
          <a:bodyPr/>
          <a:lstStyle/>
          <a:p>
            <a:pPr rtl="0"/>
            <a:fld id="{A24A4C0A-F292-41BE-9CD1-530467B1B9F8}" type="datetime1">
              <a:rPr lang="zh-CN" altLang="en-US" smtClean="0"/>
              <a:t>2024/9/23</a:t>
            </a:fld>
            <a:endParaRPr lang="en-US" dirty="0"/>
          </a:p>
        </p:txBody>
      </p:sp>
    </p:spTree>
    <p:extLst>
      <p:ext uri="{BB962C8B-B14F-4D97-AF65-F5344CB8AC3E}">
        <p14:creationId xmlns:p14="http://schemas.microsoft.com/office/powerpoint/2010/main" val="54921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自定义">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50_TF56160789.potx" id="{80AA9D2D-EE59-4148-A11E-A51EEE828B28}" vid="{AEAFD717-D3C8-4034-8F7E-D5220B0CCEB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{6CE0047D-2B05-45B7-A703-CBB6BC1639BD}tf56160789_win32</Template>
  <TotalTime>344</TotalTime>
  <Words>1268</Words>
  <Application>Microsoft Office PowerPoint</Application>
  <PresentationFormat>宽屏</PresentationFormat>
  <Paragraphs>99</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-apple-system</vt:lpstr>
      <vt:lpstr>Microsoft YaHei UI</vt:lpstr>
      <vt:lpstr>黑体</vt:lpstr>
      <vt:lpstr>新宋体</vt:lpstr>
      <vt:lpstr>Calibri</vt:lpstr>
      <vt:lpstr>Consolas</vt:lpstr>
      <vt:lpstr>Wingdings</vt:lpstr>
      <vt:lpstr>自定义</vt:lpstr>
      <vt:lpstr>32位可执行病毒编制技术</vt:lpstr>
      <vt:lpstr>基于汇编技术的Win32病毒开发</vt:lpstr>
      <vt:lpstr>关键技术</vt:lpstr>
      <vt:lpstr>1.病毒重定位技术</vt:lpstr>
      <vt:lpstr>病毒重定位的方法</vt:lpstr>
      <vt:lpstr>汇编伪指令表示</vt:lpstr>
      <vt:lpstr>汇编代码实现样例分析</vt:lpstr>
      <vt:lpstr>2.病毒对API函数调用</vt:lpstr>
      <vt:lpstr>获取API函数地址方法</vt:lpstr>
      <vt:lpstr>搜索kernel32.dll基地址代码</vt:lpstr>
      <vt:lpstr>固定基地址</vt:lpstr>
      <vt:lpstr>3.文件搜索技术</vt:lpstr>
      <vt:lpstr>4.病毒内存映射文件技术</vt:lpstr>
      <vt:lpstr>5.病毒感染和识别技术</vt:lpstr>
      <vt:lpstr>病毒感染思路是在宿主程序中添加“节”用于存放病毒代码，然后修改AddressOfEntryPoint，将其指向病毒代码，最后病毒代码执行结束再跳转到原来的宿主程序代码入口执行。</vt:lpstr>
      <vt:lpstr>6.病毒返回宿主技术</vt:lpstr>
      <vt:lpstr>?”</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32位可执行病毒编制技术</dc:title>
  <dc:creator>亚锋 郭</dc:creator>
  <cp:lastModifiedBy>Administrator</cp:lastModifiedBy>
  <cp:revision>26</cp:revision>
  <dcterms:created xsi:type="dcterms:W3CDTF">2024-09-21T23:58:56Z</dcterms:created>
  <dcterms:modified xsi:type="dcterms:W3CDTF">2024-09-23T01:02:37Z</dcterms:modified>
</cp:coreProperties>
</file>